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6858000" cy="9906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2568" y="126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9F64AE-CB96-4C21-BA0B-0951D43012AB}" type="datetimeFigureOut">
              <a:rPr lang="ko-KR" altLang="en-US" smtClean="0"/>
              <a:pPr/>
              <a:t>2020-12-04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E5AE62-9F39-4916-9DD7-53D9EC0923F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115478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2241550" y="685800"/>
            <a:ext cx="23749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5AE62-9F39-4916-9DD7-53D9EC0923FA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54437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D48E1-20D1-49FF-BE45-10525F4A719C}" type="datetimeFigureOut">
              <a:rPr lang="ko-KR" altLang="en-US" smtClean="0"/>
              <a:pPr/>
              <a:t>2020-12-04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B109F-D8D5-45B5-80AA-BABCB711052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D48E1-20D1-49FF-BE45-10525F4A719C}" type="datetimeFigureOut">
              <a:rPr lang="ko-KR" altLang="en-US" smtClean="0"/>
              <a:pPr/>
              <a:t>2020-12-04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B109F-D8D5-45B5-80AA-BABCB711052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D48E1-20D1-49FF-BE45-10525F4A719C}" type="datetimeFigureOut">
              <a:rPr lang="ko-KR" altLang="en-US" smtClean="0"/>
              <a:pPr/>
              <a:t>2020-12-04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B109F-D8D5-45B5-80AA-BABCB711052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57176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628901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D48E1-20D1-49FF-BE45-10525F4A719C}" type="datetimeFigureOut">
              <a:rPr lang="ko-KR" altLang="en-US" smtClean="0"/>
              <a:pPr/>
              <a:t>2020-12-04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B109F-D8D5-45B5-80AA-BABCB711052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D48E1-20D1-49FF-BE45-10525F4A719C}" type="datetimeFigureOut">
              <a:rPr lang="ko-KR" altLang="en-US" smtClean="0"/>
              <a:pPr/>
              <a:t>2020-12-04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B109F-D8D5-45B5-80AA-BABCB711052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D48E1-20D1-49FF-BE45-10525F4A719C}" type="datetimeFigureOut">
              <a:rPr lang="ko-KR" altLang="en-US" smtClean="0"/>
              <a:pPr/>
              <a:t>2020-12-04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B109F-D8D5-45B5-80AA-BABCB711052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D48E1-20D1-49FF-BE45-10525F4A719C}" type="datetimeFigureOut">
              <a:rPr lang="ko-KR" altLang="en-US" smtClean="0"/>
              <a:pPr/>
              <a:t>2020-12-04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B109F-D8D5-45B5-80AA-BABCB711052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8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D48E1-20D1-49FF-BE45-10525F4A719C}" type="datetimeFigureOut">
              <a:rPr lang="ko-KR" altLang="en-US" smtClean="0"/>
              <a:pPr/>
              <a:t>2020-12-04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B109F-D8D5-45B5-80AA-BABCB711052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D48E1-20D1-49FF-BE45-10525F4A719C}" type="datetimeFigureOut">
              <a:rPr lang="ko-KR" altLang="en-US" smtClean="0"/>
              <a:pPr/>
              <a:t>2020-12-04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B109F-D8D5-45B5-80AA-BABCB711052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D48E1-20D1-49FF-BE45-10525F4A719C}" type="datetimeFigureOut">
              <a:rPr lang="ko-KR" altLang="en-US" smtClean="0"/>
              <a:pPr/>
              <a:t>2020-12-04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B109F-D8D5-45B5-80AA-BABCB711052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729037" y="529697"/>
            <a:ext cx="1157288" cy="1126807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57176" y="529697"/>
            <a:ext cx="3357563" cy="1126807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D48E1-20D1-49FF-BE45-10525F4A719C}" type="datetimeFigureOut">
              <a:rPr lang="ko-KR" altLang="en-US" smtClean="0"/>
              <a:pPr/>
              <a:t>2020-12-04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B109F-D8D5-45B5-80AA-BABCB711052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8D48E1-20D1-49FF-BE45-10525F4A719C}" type="datetimeFigureOut">
              <a:rPr lang="ko-KR" altLang="en-US" smtClean="0"/>
              <a:pPr/>
              <a:t>2020-12-04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8B109F-D8D5-45B5-80AA-BABCB711052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265" y="-79778"/>
            <a:ext cx="68407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>
                <a:solidFill>
                  <a:schemeClr val="accent5">
                    <a:lumMod val="50000"/>
                  </a:schemeClr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2020 </a:t>
            </a:r>
            <a:r>
              <a:rPr lang="ko-KR" altLang="en-US" sz="3000" dirty="0">
                <a:solidFill>
                  <a:schemeClr val="accent5">
                    <a:lumMod val="50000"/>
                  </a:schemeClr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동계</a:t>
            </a:r>
            <a:endParaRPr lang="en-US" altLang="ko-KR" sz="3000" dirty="0">
              <a:solidFill>
                <a:schemeClr val="accent5">
                  <a:lumMod val="50000"/>
                </a:schemeClr>
              </a:solidFill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  <a:p>
            <a:pPr algn="ctr"/>
            <a:r>
              <a:rPr lang="ko-KR" altLang="en-US" sz="3000" dirty="0">
                <a:solidFill>
                  <a:schemeClr val="accent5">
                    <a:lumMod val="50000"/>
                  </a:schemeClr>
                </a:solidFill>
                <a:latin typeface="HY엽서L" panose="02030600000101010101" pitchFamily="18" charset="-127"/>
                <a:ea typeface="HY엽서L" panose="02030600000101010101" pitchFamily="18" charset="-127"/>
              </a:rPr>
              <a:t>온라인 </a:t>
            </a:r>
            <a:r>
              <a:rPr lang="ko-KR" altLang="en-US" sz="3000" dirty="0" err="1">
                <a:solidFill>
                  <a:schemeClr val="accent5">
                    <a:lumMod val="50000"/>
                  </a:schemeClr>
                </a:solidFill>
                <a:latin typeface="HY엽서L" panose="02030600000101010101" pitchFamily="18" charset="-127"/>
                <a:ea typeface="HY엽서L" panose="02030600000101010101" pitchFamily="18" charset="-127"/>
              </a:rPr>
              <a:t>단기어학연수유의사항</a:t>
            </a:r>
            <a:r>
              <a:rPr lang="ko-KR" altLang="en-US" sz="3000" dirty="0">
                <a:solidFill>
                  <a:schemeClr val="accent5">
                    <a:lumMod val="50000"/>
                  </a:schemeClr>
                </a:solidFill>
                <a:latin typeface="HY엽서L" panose="02030600000101010101" pitchFamily="18" charset="-127"/>
                <a:ea typeface="HY엽서L" panose="02030600000101010101" pitchFamily="18" charset="-127"/>
              </a:rPr>
              <a:t> 및 </a:t>
            </a:r>
            <a:r>
              <a:rPr lang="en-US" altLang="ko-KR" sz="3000" dirty="0">
                <a:solidFill>
                  <a:schemeClr val="accent5">
                    <a:lumMod val="50000"/>
                  </a:schemeClr>
                </a:solidFill>
                <a:latin typeface="HY엽서L" panose="02030600000101010101" pitchFamily="18" charset="-127"/>
                <a:ea typeface="HY엽서L" panose="02030600000101010101" pitchFamily="18" charset="-127"/>
              </a:rPr>
              <a:t>FAQ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829161"/>
            <a:ext cx="18261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>
                <a:solidFill>
                  <a:srgbClr val="0070C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1. </a:t>
            </a:r>
            <a:r>
              <a:rPr lang="ko-KR" altLang="en-US" sz="2400" dirty="0">
                <a:solidFill>
                  <a:srgbClr val="0070C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유의사항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0" y="7020654"/>
            <a:ext cx="11031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solidFill>
                  <a:srgbClr val="0070C0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2.FAQ</a:t>
            </a:r>
            <a:endParaRPr lang="ko-KR" altLang="en-US" sz="2400" b="1" dirty="0">
              <a:solidFill>
                <a:srgbClr val="0070C0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7257192"/>
            <a:ext cx="6904454" cy="25237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sz="1000" dirty="0"/>
          </a:p>
          <a:p>
            <a:r>
              <a:rPr lang="en-US" altLang="ko-KR" sz="1600" b="1" dirty="0"/>
              <a:t>Q : </a:t>
            </a:r>
            <a:r>
              <a:rPr lang="ko-KR" altLang="en-US" sz="1600" b="1" dirty="0"/>
              <a:t>저 언어실력이 전혀 없는데도 괜찮을까요</a:t>
            </a:r>
            <a:r>
              <a:rPr lang="en-US" altLang="ko-KR" sz="1600" b="1" dirty="0"/>
              <a:t>?</a:t>
            </a:r>
          </a:p>
          <a:p>
            <a:r>
              <a:rPr lang="en-US" altLang="ko-KR" sz="1600" dirty="0"/>
              <a:t>A : </a:t>
            </a:r>
            <a:r>
              <a:rPr lang="ko-KR" altLang="en-US" sz="1600" dirty="0" err="1"/>
              <a:t>초급자도</a:t>
            </a:r>
            <a:r>
              <a:rPr lang="ko-KR" altLang="en-US" sz="1600" dirty="0"/>
              <a:t> 가능합니다</a:t>
            </a:r>
            <a:r>
              <a:rPr lang="en-US" altLang="ko-KR" sz="1600" dirty="0"/>
              <a:t>.</a:t>
            </a:r>
          </a:p>
          <a:p>
            <a:endParaRPr lang="en-US" altLang="ko-KR" sz="1000" dirty="0"/>
          </a:p>
          <a:p>
            <a:r>
              <a:rPr lang="en-US" altLang="ko-KR" sz="1600" b="1" dirty="0"/>
              <a:t>Q :  </a:t>
            </a:r>
            <a:r>
              <a:rPr lang="ko-KR" altLang="en-US" sz="1600" b="1" dirty="0"/>
              <a:t>파견대학 중복지원이 가능한가요</a:t>
            </a:r>
            <a:r>
              <a:rPr lang="en-US" altLang="ko-KR" sz="1600" b="1" dirty="0"/>
              <a:t>?</a:t>
            </a:r>
          </a:p>
          <a:p>
            <a:r>
              <a:rPr lang="en-US" altLang="ko-KR" sz="1600" dirty="0"/>
              <a:t>A : </a:t>
            </a:r>
            <a:r>
              <a:rPr lang="ko-KR" altLang="en-US" sz="1600" dirty="0"/>
              <a:t>불가능합니다</a:t>
            </a:r>
            <a:r>
              <a:rPr lang="en-US" altLang="ko-KR" sz="1600" dirty="0"/>
              <a:t>. </a:t>
            </a:r>
            <a:r>
              <a:rPr lang="ko-KR" altLang="en-US" sz="1600" dirty="0"/>
              <a:t>한 대학에만 지원해 주세요 </a:t>
            </a:r>
            <a:r>
              <a:rPr lang="en-US" altLang="ko-KR" sz="1600" dirty="0"/>
              <a:t>~</a:t>
            </a:r>
          </a:p>
          <a:p>
            <a:endParaRPr lang="en-US" altLang="ko-KR" sz="1000" dirty="0"/>
          </a:p>
          <a:p>
            <a:r>
              <a:rPr lang="en-US" altLang="ko-KR" sz="1600" b="1" dirty="0"/>
              <a:t>Q : </a:t>
            </a:r>
            <a:r>
              <a:rPr lang="ko-KR" altLang="en-US" sz="1600" b="1" dirty="0"/>
              <a:t>현재 공인어학성적표가 없는데 정말 장학금을 받을 수 없나요</a:t>
            </a:r>
            <a:r>
              <a:rPr lang="en-US" altLang="ko-KR" sz="1600" b="1" dirty="0"/>
              <a:t>?</a:t>
            </a:r>
          </a:p>
          <a:p>
            <a:r>
              <a:rPr lang="en-US" altLang="ko-KR" sz="1600" dirty="0"/>
              <a:t>A : 2020</a:t>
            </a:r>
            <a:r>
              <a:rPr lang="ko-KR" altLang="en-US" sz="1600" dirty="0"/>
              <a:t>년 </a:t>
            </a:r>
            <a:r>
              <a:rPr lang="en-US" altLang="ko-KR" sz="1600" dirty="0"/>
              <a:t>1</a:t>
            </a:r>
            <a:r>
              <a:rPr lang="ko-KR" altLang="en-US" sz="1600" dirty="0"/>
              <a:t>월</a:t>
            </a:r>
            <a:r>
              <a:rPr lang="en-US" altLang="ko-KR" sz="1600" dirty="0"/>
              <a:t>~10</a:t>
            </a:r>
            <a:r>
              <a:rPr lang="ko-KR" altLang="en-US" sz="1600" dirty="0"/>
              <a:t>월 중에 취득한 공인어학성적표만 </a:t>
            </a:r>
            <a:r>
              <a:rPr lang="en-US" altLang="ko-KR" sz="1600" dirty="0"/>
              <a:t>2021</a:t>
            </a:r>
            <a:r>
              <a:rPr lang="ko-KR" altLang="en-US" sz="1600" dirty="0"/>
              <a:t>년 </a:t>
            </a:r>
            <a:r>
              <a:rPr lang="en-US" altLang="ko-KR" sz="1600" dirty="0"/>
              <a:t>1</a:t>
            </a:r>
            <a:r>
              <a:rPr lang="ko-KR" altLang="en-US" sz="1600" dirty="0"/>
              <a:t>학기 시작 </a:t>
            </a:r>
            <a:endParaRPr lang="en-US" altLang="ko-KR" sz="1600" dirty="0"/>
          </a:p>
          <a:p>
            <a:r>
              <a:rPr lang="en-US" altLang="ko-KR" sz="1600" dirty="0"/>
              <a:t>    </a:t>
            </a:r>
            <a:r>
              <a:rPr lang="ko-KR" altLang="en-US" sz="1600" dirty="0"/>
              <a:t>전까지</a:t>
            </a:r>
            <a:r>
              <a:rPr lang="en-US" altLang="ko-KR" sz="1600" dirty="0"/>
              <a:t> </a:t>
            </a:r>
            <a:r>
              <a:rPr lang="ko-KR" altLang="en-US" sz="1600" dirty="0" err="1"/>
              <a:t>하이포탈에</a:t>
            </a:r>
            <a:r>
              <a:rPr lang="ko-KR" altLang="en-US" sz="1600" dirty="0"/>
              <a:t> 업로드하면 받을 수 있습니다</a:t>
            </a:r>
            <a:r>
              <a:rPr lang="en-US" altLang="ko-KR" sz="1600" dirty="0"/>
              <a:t>.</a:t>
            </a:r>
          </a:p>
          <a:p>
            <a:endParaRPr lang="en-US" altLang="ko-KR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0" y="1096052"/>
            <a:ext cx="7098418" cy="59540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altLang="ko-KR" sz="1600" dirty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TOEIC(</a:t>
            </a:r>
            <a:r>
              <a:rPr lang="ko-KR" altLang="en-US" sz="1600" dirty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본교 </a:t>
            </a:r>
            <a:r>
              <a:rPr lang="ko-KR" altLang="en-US" sz="1600" dirty="0" err="1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모의토익</a:t>
            </a:r>
            <a:r>
              <a:rPr lang="ko-KR" altLang="en-US" sz="1600" dirty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 포함</a:t>
            </a:r>
            <a:r>
              <a:rPr lang="en-US" altLang="ko-KR" sz="1600" dirty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)/TEPS/IELTS/TOEFL </a:t>
            </a:r>
            <a:r>
              <a:rPr lang="en-US" altLang="ko-KR" sz="1600" dirty="0" err="1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iBT</a:t>
            </a:r>
            <a:r>
              <a:rPr lang="en-US" altLang="ko-KR" sz="1600" dirty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 </a:t>
            </a:r>
            <a:r>
              <a:rPr lang="ko-KR" altLang="en-US" sz="1600" dirty="0" err="1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공인성적표</a:t>
            </a:r>
            <a:r>
              <a:rPr lang="en-US" altLang="ko-KR" sz="1600" dirty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 </a:t>
            </a:r>
            <a:r>
              <a:rPr lang="ko-KR" altLang="en-US" sz="1600" dirty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보유자만</a:t>
            </a:r>
            <a:endParaRPr lang="en-US" altLang="ko-KR" sz="1600" dirty="0">
              <a:solidFill>
                <a:schemeClr val="tx2"/>
              </a:solidFill>
              <a:latin typeface="+mn-ea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    </a:t>
            </a:r>
            <a:r>
              <a:rPr lang="ko-KR" altLang="en-US" sz="1600" dirty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장학금 </a:t>
            </a:r>
            <a:r>
              <a:rPr lang="ko-KR" altLang="en-US" sz="1600" dirty="0" err="1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수혜가능</a:t>
            </a:r>
            <a:r>
              <a:rPr lang="ko-KR" altLang="en-US" sz="1600" dirty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 </a:t>
            </a:r>
            <a:endParaRPr lang="en-US" altLang="ko-KR" sz="1600" dirty="0">
              <a:solidFill>
                <a:schemeClr val="tx2"/>
              </a:solidFill>
              <a:latin typeface="+mn-ea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- </a:t>
            </a:r>
            <a:r>
              <a:rPr lang="ko-KR" altLang="en-US" sz="1600" dirty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졸업 직전학기</a:t>
            </a:r>
            <a:r>
              <a:rPr lang="en-US" altLang="ko-KR" sz="1600" dirty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(8</a:t>
            </a:r>
            <a:r>
              <a:rPr lang="ko-KR" altLang="en-US" sz="1600" dirty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학기</a:t>
            </a:r>
            <a:r>
              <a:rPr lang="en-US" altLang="ko-KR" sz="1600" dirty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)</a:t>
            </a:r>
            <a:r>
              <a:rPr lang="ko-KR" altLang="en-US" sz="1600" dirty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를 이수 중인 자는 </a:t>
            </a:r>
            <a:r>
              <a:rPr lang="ko-KR" altLang="en-US" sz="1600" u="sng" dirty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직전학기 </a:t>
            </a:r>
            <a:r>
              <a:rPr lang="en-US" altLang="ko-KR" sz="1600" u="sng" dirty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12</a:t>
            </a:r>
            <a:r>
              <a:rPr lang="ko-KR" altLang="en-US" sz="1600" u="sng" dirty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학점 이상</a:t>
            </a:r>
            <a:r>
              <a:rPr lang="ko-KR" altLang="en-US" sz="1600" dirty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 </a:t>
            </a:r>
            <a:r>
              <a:rPr lang="ko-KR" altLang="en-US" sz="1600" dirty="0">
                <a:latin typeface="+mn-ea"/>
                <a:cs typeface="함초롬돋움" panose="020B0604000101010101" pitchFamily="50" charset="-127"/>
              </a:rPr>
              <a:t>이수 시 </a:t>
            </a:r>
            <a:endParaRPr lang="en-US" altLang="ko-KR" sz="1600" dirty="0">
              <a:latin typeface="+mn-ea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+mn-ea"/>
                <a:cs typeface="함초롬돋움" panose="020B0604000101010101" pitchFamily="50" charset="-127"/>
              </a:rPr>
              <a:t>    </a:t>
            </a:r>
            <a:r>
              <a:rPr lang="ko-KR" altLang="en-US" sz="1600" dirty="0">
                <a:latin typeface="+mn-ea"/>
                <a:cs typeface="함초롬돋움" panose="020B0604000101010101" pitchFamily="50" charset="-127"/>
              </a:rPr>
              <a:t>지원가능</a:t>
            </a:r>
            <a:endParaRPr lang="en-US" altLang="ko-KR" sz="1600" dirty="0">
              <a:latin typeface="+mn-ea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+mn-ea"/>
                <a:cs typeface="함초롬돋움" panose="020B0604000101010101" pitchFamily="50" charset="-127"/>
              </a:rPr>
              <a:t>- </a:t>
            </a:r>
            <a:r>
              <a:rPr lang="ko-KR" altLang="en-US" sz="1600" dirty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초과학기자</a:t>
            </a:r>
            <a:r>
              <a:rPr lang="en-US" altLang="ko-KR" sz="1600" dirty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(9</a:t>
            </a:r>
            <a:r>
              <a:rPr lang="ko-KR" altLang="en-US" sz="1600" dirty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학기 이상</a:t>
            </a:r>
            <a:r>
              <a:rPr lang="en-US" altLang="ko-KR" sz="1600" dirty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)</a:t>
            </a:r>
            <a:r>
              <a:rPr lang="ko-KR" altLang="en-US" sz="1600" dirty="0">
                <a:latin typeface="+mn-ea"/>
                <a:cs typeface="함초롬돋움" panose="020B0604000101010101" pitchFamily="50" charset="-127"/>
              </a:rPr>
              <a:t> 장학금 지원 불가</a:t>
            </a:r>
            <a:r>
              <a:rPr lang="en-US" altLang="ko-KR" sz="1600" dirty="0">
                <a:latin typeface="+mn-ea"/>
                <a:cs typeface="함초롬돋움" panose="020B0604000101010101" pitchFamily="50" charset="-127"/>
              </a:rPr>
              <a:t>(</a:t>
            </a:r>
            <a:r>
              <a:rPr lang="ko-KR" altLang="en-US" sz="1600" dirty="0">
                <a:latin typeface="+mn-ea"/>
                <a:cs typeface="함초롬돋움" panose="020B0604000101010101" pitchFamily="50" charset="-127"/>
              </a:rPr>
              <a:t>건축학과 제외</a:t>
            </a:r>
            <a:r>
              <a:rPr lang="en-US" altLang="ko-KR" sz="1600" dirty="0">
                <a:latin typeface="+mn-ea"/>
                <a:cs typeface="함초롬돋움" panose="020B0604000101010101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- </a:t>
            </a:r>
            <a:r>
              <a:rPr lang="ko-KR" altLang="en-US" sz="1600" dirty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직전 학기</a:t>
            </a:r>
            <a:r>
              <a:rPr lang="ko-KR" altLang="en-US" sz="1600" dirty="0">
                <a:latin typeface="+mn-ea"/>
                <a:cs typeface="함초롬돋움" panose="020B0604000101010101" pitchFamily="50" charset="-127"/>
              </a:rPr>
              <a:t> </a:t>
            </a:r>
            <a:r>
              <a:rPr lang="ko-KR" altLang="en-US" sz="1600" dirty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교류유학을 다녀 온 경우</a:t>
            </a:r>
            <a:r>
              <a:rPr lang="en-US" altLang="ko-KR" sz="1600" dirty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, </a:t>
            </a:r>
            <a:r>
              <a:rPr lang="ko-KR" altLang="en-US" sz="1600" u="sng" dirty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유학 직전 학기 </a:t>
            </a:r>
            <a:r>
              <a:rPr lang="ko-KR" altLang="en-US" sz="1600" dirty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성적</a:t>
            </a:r>
            <a:r>
              <a:rPr lang="ko-KR" altLang="en-US" sz="1600" dirty="0">
                <a:latin typeface="+mn-ea"/>
                <a:cs typeface="함초롬돋움" panose="020B0604000101010101" pitchFamily="50" charset="-127"/>
              </a:rPr>
              <a:t>과</a:t>
            </a:r>
            <a:r>
              <a:rPr lang="en-US" altLang="ko-KR" sz="1600" dirty="0">
                <a:latin typeface="+mn-ea"/>
                <a:cs typeface="함초롬돋움" panose="020B0604000101010101" pitchFamily="50" charset="-127"/>
              </a:rPr>
              <a:t> </a:t>
            </a:r>
            <a:r>
              <a:rPr lang="ko-KR" altLang="en-US" sz="1600" dirty="0">
                <a:latin typeface="+mn-ea"/>
                <a:cs typeface="함초롬돋움" panose="020B0604000101010101" pitchFamily="50" charset="-127"/>
              </a:rPr>
              <a:t>이수학점을</a:t>
            </a:r>
            <a:endParaRPr lang="en-US" altLang="ko-KR" sz="1600" dirty="0">
              <a:latin typeface="+mn-ea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dirty="0">
                <a:latin typeface="+mn-ea"/>
                <a:cs typeface="함초롬돋움" panose="020B0604000101010101" pitchFamily="50" charset="-127"/>
              </a:rPr>
              <a:t>  기준으로 함</a:t>
            </a:r>
            <a:endParaRPr lang="en-US" altLang="ko-KR" sz="1600" dirty="0">
              <a:latin typeface="+mn-ea"/>
              <a:cs typeface="함초롬돋움" panose="020B0604000101010101" pitchFamily="50" charset="-127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600" dirty="0" err="1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국제교류팀</a:t>
            </a:r>
            <a:r>
              <a:rPr lang="ko-KR" altLang="en-US" sz="1600" dirty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 또는 </a:t>
            </a:r>
            <a:r>
              <a:rPr lang="ko-KR" altLang="en-US" sz="1600" dirty="0" err="1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개별학과를</a:t>
            </a:r>
            <a:r>
              <a:rPr lang="ko-KR" altLang="en-US" sz="1600" dirty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 통한 해외 단기어학연수는 재학 중 총 </a:t>
            </a:r>
            <a:r>
              <a:rPr lang="en-US" altLang="ko-KR" sz="1600" dirty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2</a:t>
            </a:r>
            <a:r>
              <a:rPr lang="ko-KR" altLang="en-US" sz="1600" dirty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회</a:t>
            </a:r>
            <a:endParaRPr lang="en-US" altLang="ko-KR" sz="1600" dirty="0">
              <a:solidFill>
                <a:schemeClr val="tx2"/>
              </a:solidFill>
              <a:latin typeface="+mn-ea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chemeClr val="tx2"/>
                </a:solidFill>
                <a:latin typeface="+mn-ea"/>
                <a:cs typeface="함초롬돋움" panose="020B0604000101010101" pitchFamily="50" charset="-127"/>
              </a:rPr>
              <a:t>    </a:t>
            </a:r>
            <a:r>
              <a:rPr lang="ko-KR" altLang="en-US" sz="1600" dirty="0">
                <a:latin typeface="+mn-ea"/>
                <a:cs typeface="함초롬돋움" panose="020B0604000101010101" pitchFamily="50" charset="-127"/>
              </a:rPr>
              <a:t>까지 가능 </a:t>
            </a:r>
            <a:endParaRPr lang="en-US" altLang="ko-KR" sz="1600" dirty="0">
              <a:latin typeface="+mn-ea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+mn-ea"/>
                <a:cs typeface="함초롬돋움" panose="020B0604000101010101" pitchFamily="50" charset="-127"/>
              </a:rPr>
              <a:t>    (</a:t>
            </a:r>
            <a:r>
              <a:rPr lang="ko-KR" altLang="en-US" sz="1600" dirty="0">
                <a:latin typeface="+mn-ea"/>
                <a:cs typeface="함초롬돋움" panose="020B0604000101010101" pitchFamily="50" charset="-127"/>
              </a:rPr>
              <a:t>초과참가자는 사전 고지 여부에 관계없이 </a:t>
            </a:r>
            <a:r>
              <a:rPr lang="ko-KR" altLang="en-US" sz="1600" dirty="0" err="1">
                <a:latin typeface="+mn-ea"/>
                <a:cs typeface="함초롬돋움" panose="020B0604000101010101" pitchFamily="50" charset="-127"/>
              </a:rPr>
              <a:t>학점불인정</a:t>
            </a:r>
            <a:r>
              <a:rPr lang="en-US" altLang="ko-KR" sz="1600" dirty="0">
                <a:latin typeface="+mn-ea"/>
                <a:cs typeface="함초롬돋움" panose="020B0604000101010101" pitchFamily="50" charset="-127"/>
              </a:rPr>
              <a:t>, </a:t>
            </a:r>
            <a:r>
              <a:rPr lang="ko-KR" altLang="en-US" sz="1600" dirty="0">
                <a:latin typeface="+mn-ea"/>
                <a:cs typeface="함초롬돋움" panose="020B0604000101010101" pitchFamily="50" charset="-127"/>
              </a:rPr>
              <a:t>장학금 미지급</a:t>
            </a:r>
            <a:r>
              <a:rPr lang="en-US" altLang="ko-KR" sz="1600" dirty="0">
                <a:latin typeface="+mn-ea"/>
                <a:cs typeface="함초롬돋움" panose="020B0604000101010101" pitchFamily="50" charset="-127"/>
              </a:rPr>
              <a:t>)</a:t>
            </a:r>
            <a:endParaRPr lang="ko-KR" altLang="en-US" sz="1600" dirty="0">
              <a:latin typeface="+mn-ea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+mn-ea"/>
                <a:cs typeface="함초롬돋움" panose="020B0604000101010101" pitchFamily="50" charset="-127"/>
              </a:rPr>
              <a:t>- </a:t>
            </a:r>
            <a:r>
              <a:rPr lang="ko-KR" altLang="en-US" sz="1600" dirty="0" err="1">
                <a:latin typeface="+mn-ea"/>
                <a:cs typeface="함초롬돋움" panose="020B0604000101010101" pitchFamily="50" charset="-127"/>
              </a:rPr>
              <a:t>연수비</a:t>
            </a:r>
            <a:r>
              <a:rPr lang="ko-KR" altLang="en-US" sz="1600" dirty="0">
                <a:latin typeface="+mn-ea"/>
                <a:cs typeface="함초롬돋움" panose="020B0604000101010101" pitchFamily="50" charset="-127"/>
              </a:rPr>
              <a:t> 관련 연말정산을 위한 일체 서류 발급 불가 </a:t>
            </a:r>
            <a:r>
              <a:rPr lang="en-US" altLang="ko-KR" sz="1600" dirty="0">
                <a:latin typeface="+mn-ea"/>
                <a:cs typeface="함초롬돋움" panose="020B0604000101010101" pitchFamily="50" charset="-127"/>
              </a:rPr>
              <a:t>(</a:t>
            </a:r>
            <a:r>
              <a:rPr lang="ko-KR" altLang="en-US" sz="1600" dirty="0">
                <a:latin typeface="+mn-ea"/>
                <a:cs typeface="함초롬돋움" panose="020B0604000101010101" pitchFamily="50" charset="-127"/>
              </a:rPr>
              <a:t>교육비납입증서등</a:t>
            </a:r>
            <a:r>
              <a:rPr lang="en-US" altLang="ko-KR" sz="1600" dirty="0">
                <a:latin typeface="+mn-ea"/>
                <a:cs typeface="함초롬돋움" panose="020B0604000101010101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+mn-ea"/>
                <a:cs typeface="함초롬돋움" panose="020B0604000101010101" pitchFamily="50" charset="-127"/>
              </a:rPr>
              <a:t>  -&gt; </a:t>
            </a:r>
            <a:r>
              <a:rPr lang="ko-KR" altLang="en-US" sz="1600" dirty="0" err="1">
                <a:latin typeface="+mn-ea"/>
                <a:cs typeface="함초롬돋움" panose="020B0604000101010101" pitchFamily="50" charset="-127"/>
              </a:rPr>
              <a:t>연수비는</a:t>
            </a:r>
            <a:r>
              <a:rPr lang="ko-KR" altLang="en-US" sz="1600" dirty="0">
                <a:latin typeface="+mn-ea"/>
                <a:cs typeface="함초롬돋움" panose="020B0604000101010101" pitchFamily="50" charset="-127"/>
              </a:rPr>
              <a:t> 해외대학에 직접 송금되며</a:t>
            </a:r>
            <a:r>
              <a:rPr lang="en-US" altLang="ko-KR" sz="1600" dirty="0">
                <a:latin typeface="+mn-ea"/>
                <a:cs typeface="함초롬돋움" panose="020B0604000101010101" pitchFamily="50" charset="-127"/>
              </a:rPr>
              <a:t>, </a:t>
            </a:r>
            <a:r>
              <a:rPr lang="ko-KR" altLang="en-US" sz="1600" dirty="0">
                <a:latin typeface="+mn-ea"/>
                <a:cs typeface="함초롬돋움" panose="020B0604000101010101" pitchFamily="50" charset="-127"/>
              </a:rPr>
              <a:t>본교로 납입되지 않음</a:t>
            </a:r>
            <a:endParaRPr lang="en-US" altLang="ko-KR" sz="1600" dirty="0">
              <a:latin typeface="+mn-ea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dirty="0">
                <a:latin typeface="+mn-ea"/>
                <a:cs typeface="함초롬돋움" panose="020B0604000101010101" pitchFamily="50" charset="-127"/>
              </a:rPr>
              <a:t>▣ 특전안내 </a:t>
            </a:r>
            <a:r>
              <a:rPr lang="en-US" altLang="ko-KR" sz="1600" dirty="0">
                <a:latin typeface="+mn-ea"/>
                <a:cs typeface="함초롬돋움" panose="020B0604000101010101" pitchFamily="50" charset="-127"/>
              </a:rPr>
              <a:t>: ‘</a:t>
            </a:r>
            <a:r>
              <a:rPr lang="ko-KR" altLang="en-US" sz="1600" dirty="0">
                <a:latin typeface="+mn-ea"/>
                <a:cs typeface="함초롬돋움" panose="020B0604000101010101" pitchFamily="50" charset="-127"/>
              </a:rPr>
              <a:t>해외 단기어학연수’ </a:t>
            </a:r>
            <a:r>
              <a:rPr lang="en-US" altLang="ko-KR" sz="1600" dirty="0">
                <a:latin typeface="+mn-ea"/>
                <a:cs typeface="함초롬돋움" panose="020B0604000101010101" pitchFamily="50" charset="-127"/>
              </a:rPr>
              <a:t>3</a:t>
            </a:r>
            <a:r>
              <a:rPr lang="ko-KR" altLang="en-US" sz="1600" dirty="0">
                <a:latin typeface="+mn-ea"/>
                <a:cs typeface="함초롬돋움" panose="020B0604000101010101" pitchFamily="50" charset="-127"/>
              </a:rPr>
              <a:t>학점 인정 및 연수비용 일부 지원 </a:t>
            </a:r>
          </a:p>
          <a:p>
            <a:pPr>
              <a:lnSpc>
                <a:spcPct val="150000"/>
              </a:lnSpc>
            </a:pPr>
            <a:r>
              <a:rPr lang="ko-KR" altLang="en-US" sz="1600" dirty="0">
                <a:latin typeface="+mn-ea"/>
                <a:cs typeface="함초롬돋움" panose="020B0604000101010101" pitchFamily="50" charset="-127"/>
              </a:rPr>
              <a:t> ⋇연수 종료 후 출석률 </a:t>
            </a:r>
            <a:r>
              <a:rPr lang="en-US" altLang="ko-KR" sz="1600" dirty="0">
                <a:latin typeface="+mn-ea"/>
                <a:cs typeface="함초롬돋움" panose="020B0604000101010101" pitchFamily="50" charset="-127"/>
              </a:rPr>
              <a:t>80% </a:t>
            </a:r>
            <a:r>
              <a:rPr lang="ko-KR" altLang="en-US" sz="1600" dirty="0">
                <a:latin typeface="+mn-ea"/>
                <a:cs typeface="함초롬돋움" panose="020B0604000101010101" pitchFamily="50" charset="-127"/>
              </a:rPr>
              <a:t>이상</a:t>
            </a:r>
            <a:r>
              <a:rPr lang="en-US" altLang="ko-KR" sz="1600" dirty="0">
                <a:latin typeface="+mn-ea"/>
                <a:cs typeface="함초롬돋움" panose="020B0604000101010101" pitchFamily="50" charset="-127"/>
              </a:rPr>
              <a:t>, </a:t>
            </a:r>
            <a:r>
              <a:rPr lang="ko-KR" altLang="en-US" sz="1600" dirty="0">
                <a:latin typeface="+mn-ea"/>
                <a:cs typeface="함초롬돋움" panose="020B0604000101010101" pitchFamily="50" charset="-127"/>
              </a:rPr>
              <a:t>성적 </a:t>
            </a:r>
            <a:r>
              <a:rPr lang="en-US" altLang="ko-KR" sz="1600" dirty="0">
                <a:latin typeface="+mn-ea"/>
                <a:cs typeface="함초롬돋움" panose="020B0604000101010101" pitchFamily="50" charset="-127"/>
              </a:rPr>
              <a:t>70</a:t>
            </a:r>
            <a:r>
              <a:rPr lang="ko-KR" altLang="en-US" sz="1600" dirty="0">
                <a:latin typeface="+mn-ea"/>
                <a:cs typeface="함초롬돋움" panose="020B0604000101010101" pitchFamily="50" charset="-127"/>
              </a:rPr>
              <a:t>점</a:t>
            </a:r>
            <a:r>
              <a:rPr lang="en-US" altLang="ko-KR" sz="1600" dirty="0">
                <a:latin typeface="+mn-ea"/>
                <a:cs typeface="함초롬돋움" panose="020B0604000101010101" pitchFamily="50" charset="-127"/>
              </a:rPr>
              <a:t>(100</a:t>
            </a:r>
            <a:r>
              <a:rPr lang="ko-KR" altLang="en-US" sz="1600" dirty="0">
                <a:latin typeface="+mn-ea"/>
                <a:cs typeface="함초롬돋움" panose="020B0604000101010101" pitchFamily="50" charset="-127"/>
              </a:rPr>
              <a:t>점 만점</a:t>
            </a:r>
            <a:r>
              <a:rPr lang="en-US" altLang="ko-KR" sz="1600" dirty="0">
                <a:latin typeface="+mn-ea"/>
                <a:cs typeface="함초롬돋움" panose="020B0604000101010101" pitchFamily="50" charset="-127"/>
              </a:rPr>
              <a:t>) </a:t>
            </a:r>
            <a:r>
              <a:rPr lang="ko-KR" altLang="en-US" sz="1600" dirty="0">
                <a:latin typeface="+mn-ea"/>
                <a:cs typeface="함초롬돋움" panose="020B0604000101010101" pitchFamily="50" charset="-127"/>
              </a:rPr>
              <a:t>이상 취득하지 </a:t>
            </a:r>
            <a:endParaRPr lang="en-US" altLang="ko-KR" sz="1600" dirty="0">
              <a:latin typeface="+mn-ea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dirty="0">
                <a:latin typeface="+mn-ea"/>
                <a:cs typeface="함초롬돋움" panose="020B0604000101010101" pitchFamily="50" charset="-127"/>
              </a:rPr>
              <a:t>못한 경우는 연수비용 지원 불가</a:t>
            </a:r>
            <a:r>
              <a:rPr lang="en-US" altLang="ko-KR" sz="1600" dirty="0">
                <a:latin typeface="+mn-ea"/>
                <a:cs typeface="함초롬돋움" panose="020B0604000101010101" pitchFamily="50" charset="-127"/>
              </a:rPr>
              <a:t>. </a:t>
            </a:r>
            <a:r>
              <a:rPr lang="ko-KR" altLang="en-US" sz="1600" dirty="0">
                <a:latin typeface="+mn-ea"/>
                <a:cs typeface="함초롬돋움" panose="020B0604000101010101" pitchFamily="50" charset="-127"/>
              </a:rPr>
              <a:t>연수비는 참가자가 연수 참가 전 지불</a:t>
            </a:r>
            <a:endParaRPr lang="en-US" altLang="ko-KR" sz="1600" dirty="0">
              <a:latin typeface="+mn-ea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dirty="0">
                <a:latin typeface="+mn-ea"/>
                <a:cs typeface="함초롬돋움" panose="020B0604000101010101" pitchFamily="50" charset="-127"/>
              </a:rPr>
              <a:t>하여야 하며</a:t>
            </a:r>
            <a:r>
              <a:rPr lang="en-US" altLang="ko-KR" sz="1600" dirty="0">
                <a:latin typeface="+mn-ea"/>
                <a:cs typeface="함초롬돋움" panose="020B0604000101010101" pitchFamily="50" charset="-127"/>
              </a:rPr>
              <a:t>, </a:t>
            </a:r>
            <a:r>
              <a:rPr lang="ko-KR" altLang="en-US" sz="1600" dirty="0">
                <a:latin typeface="+mn-ea"/>
                <a:cs typeface="함초롬돋움" panose="020B0604000101010101" pitchFamily="50" charset="-127"/>
              </a:rPr>
              <a:t>프로그램 종료 후 </a:t>
            </a:r>
            <a:r>
              <a:rPr lang="en-US" altLang="ko-KR" sz="1600" dirty="0">
                <a:latin typeface="+mn-ea"/>
                <a:cs typeface="함초롬돋움" panose="020B0604000101010101" pitchFamily="50" charset="-127"/>
              </a:rPr>
              <a:t>5</a:t>
            </a:r>
            <a:r>
              <a:rPr lang="ko-KR" altLang="en-US" sz="1600" dirty="0">
                <a:latin typeface="+mn-ea"/>
                <a:cs typeface="함초롬돋움" panose="020B0604000101010101" pitchFamily="50" charset="-127"/>
              </a:rPr>
              <a:t>월 중 환불 처리 및 학점 인정 예정</a:t>
            </a:r>
            <a:endParaRPr lang="en-US" altLang="ko-KR" sz="1600" dirty="0">
              <a:latin typeface="+mn-ea"/>
              <a:cs typeface="함초롬돋움" panose="020B0604000101010101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50248" y="9472989"/>
            <a:ext cx="25747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err="1"/>
              <a:t>대외협력처</a:t>
            </a:r>
            <a:r>
              <a:rPr lang="ko-KR" altLang="en-US" b="1" dirty="0"/>
              <a:t> </a:t>
            </a:r>
            <a:r>
              <a:rPr lang="ko-KR" altLang="en-US" b="1" dirty="0" err="1"/>
              <a:t>국제교류팀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13507527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553</TotalTime>
  <Words>254</Words>
  <Application>Microsoft Office PowerPoint</Application>
  <PresentationFormat>A4 용지(210x297mm)</PresentationFormat>
  <Paragraphs>32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8" baseType="lpstr">
      <vt:lpstr>HY목각파임B</vt:lpstr>
      <vt:lpstr>HY엽서L</vt:lpstr>
      <vt:lpstr>HY엽서M</vt:lpstr>
      <vt:lpstr>맑은 고딕</vt:lpstr>
      <vt:lpstr>함초롬돋움</vt:lpstr>
      <vt:lpstr>Arial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cirjapan</dc:creator>
  <cp:lastModifiedBy>HNU</cp:lastModifiedBy>
  <cp:revision>76</cp:revision>
  <dcterms:created xsi:type="dcterms:W3CDTF">2013-05-10T00:14:41Z</dcterms:created>
  <dcterms:modified xsi:type="dcterms:W3CDTF">2020-12-03T23:53:08Z</dcterms:modified>
</cp:coreProperties>
</file>