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6858000" cy="9906000" type="A4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1644" y="90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9F64AE-CB96-4C21-BA0B-0951D43012AB}" type="datetimeFigureOut">
              <a:rPr lang="ko-KR" altLang="en-US" smtClean="0"/>
              <a:pPr/>
              <a:t>2019-04-04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241550" y="685800"/>
            <a:ext cx="23749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E5AE62-9F39-4916-9DD7-53D9EC0923F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115478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2241550" y="685800"/>
            <a:ext cx="23749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E5AE62-9F39-4916-9DD7-53D9EC0923FA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854437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3077283"/>
            <a:ext cx="5829300" cy="2123369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D48E1-20D1-49FF-BE45-10525F4A719C}" type="datetimeFigureOut">
              <a:rPr lang="ko-KR" altLang="en-US" smtClean="0"/>
              <a:pPr/>
              <a:t>2019-04-04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B109F-D8D5-45B5-80AA-BABCB711052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D48E1-20D1-49FF-BE45-10525F4A719C}" type="datetimeFigureOut">
              <a:rPr lang="ko-KR" altLang="en-US" smtClean="0"/>
              <a:pPr/>
              <a:t>2019-04-04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B109F-D8D5-45B5-80AA-BABCB711052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6365522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4198587"/>
            <a:ext cx="5829300" cy="216693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D48E1-20D1-49FF-BE45-10525F4A719C}" type="datetimeFigureOut">
              <a:rPr lang="ko-KR" altLang="en-US" smtClean="0"/>
              <a:pPr/>
              <a:t>2019-04-04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B109F-D8D5-45B5-80AA-BABCB711052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257176" y="3081867"/>
            <a:ext cx="2257425" cy="871590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2628901" y="3081867"/>
            <a:ext cx="2257425" cy="871590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D48E1-20D1-49FF-BE45-10525F4A719C}" type="datetimeFigureOut">
              <a:rPr lang="ko-KR" altLang="en-US" smtClean="0"/>
              <a:pPr/>
              <a:t>2019-04-04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B109F-D8D5-45B5-80AA-BABCB711052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70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70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D48E1-20D1-49FF-BE45-10525F4A719C}" type="datetimeFigureOut">
              <a:rPr lang="ko-KR" altLang="en-US" smtClean="0"/>
              <a:pPr/>
              <a:t>2019-04-04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B109F-D8D5-45B5-80AA-BABCB711052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D48E1-20D1-49FF-BE45-10525F4A719C}" type="datetimeFigureOut">
              <a:rPr lang="ko-KR" altLang="en-US" smtClean="0"/>
              <a:pPr/>
              <a:t>2019-04-04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B109F-D8D5-45B5-80AA-BABCB711052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D48E1-20D1-49FF-BE45-10525F4A719C}" type="datetimeFigureOut">
              <a:rPr lang="ko-KR" altLang="en-US" smtClean="0"/>
              <a:pPr/>
              <a:t>2019-04-04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B109F-D8D5-45B5-80AA-BABCB711052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1" y="394406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8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1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D48E1-20D1-49FF-BE45-10525F4A719C}" type="datetimeFigureOut">
              <a:rPr lang="ko-KR" altLang="en-US" smtClean="0"/>
              <a:pPr/>
              <a:t>2019-04-04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B109F-D8D5-45B5-80AA-BABCB711052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6934201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7752823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D48E1-20D1-49FF-BE45-10525F4A719C}" type="datetimeFigureOut">
              <a:rPr lang="ko-KR" altLang="en-US" smtClean="0"/>
              <a:pPr/>
              <a:t>2019-04-04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B109F-D8D5-45B5-80AA-BABCB711052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D48E1-20D1-49FF-BE45-10525F4A719C}" type="datetimeFigureOut">
              <a:rPr lang="ko-KR" altLang="en-US" smtClean="0"/>
              <a:pPr/>
              <a:t>2019-04-04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B109F-D8D5-45B5-80AA-BABCB711052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3729037" y="529697"/>
            <a:ext cx="1157288" cy="1126807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257176" y="529697"/>
            <a:ext cx="3357563" cy="1126807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D48E1-20D1-49FF-BE45-10525F4A719C}" type="datetimeFigureOut">
              <a:rPr lang="ko-KR" altLang="en-US" smtClean="0"/>
              <a:pPr/>
              <a:t>2019-04-04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B109F-D8D5-45B5-80AA-BABCB711052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311402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8D48E1-20D1-49FF-BE45-10525F4A719C}" type="datetimeFigureOut">
              <a:rPr lang="ko-KR" altLang="en-US" smtClean="0"/>
              <a:pPr/>
              <a:t>2019-04-04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9181396"/>
            <a:ext cx="21717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8B109F-D8D5-45B5-80AA-BABCB711052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265" y="-79778"/>
            <a:ext cx="684076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000" dirty="0" smtClean="0">
                <a:solidFill>
                  <a:schemeClr val="accent5">
                    <a:lumMod val="50000"/>
                  </a:schemeClr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2019 </a:t>
            </a:r>
            <a:r>
              <a:rPr lang="ko-KR" altLang="en-US" sz="3000" dirty="0">
                <a:solidFill>
                  <a:schemeClr val="accent5">
                    <a:lumMod val="50000"/>
                  </a:schemeClr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하</a:t>
            </a:r>
            <a:r>
              <a:rPr lang="ko-KR" altLang="en-US" sz="3000" dirty="0" smtClean="0">
                <a:solidFill>
                  <a:schemeClr val="accent5">
                    <a:lumMod val="50000"/>
                  </a:schemeClr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계</a:t>
            </a:r>
            <a:endParaRPr lang="en-US" altLang="ko-KR" sz="3000" dirty="0" smtClean="0">
              <a:solidFill>
                <a:schemeClr val="accent5">
                  <a:lumMod val="50000"/>
                </a:schemeClr>
              </a:solidFill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  <a:p>
            <a:pPr algn="ctr"/>
            <a:r>
              <a:rPr lang="ko-KR" altLang="en-US" sz="3000" dirty="0" smtClean="0">
                <a:solidFill>
                  <a:schemeClr val="accent5">
                    <a:lumMod val="50000"/>
                  </a:schemeClr>
                </a:solidFill>
                <a:latin typeface="HY엽서L" panose="02030600000101010101" pitchFamily="18" charset="-127"/>
                <a:ea typeface="HY엽서L" panose="02030600000101010101" pitchFamily="18" charset="-127"/>
              </a:rPr>
              <a:t>해외단기어학연수유의사항 및 </a:t>
            </a:r>
            <a:r>
              <a:rPr lang="en-US" altLang="ko-KR" sz="3000" dirty="0" smtClean="0">
                <a:solidFill>
                  <a:schemeClr val="accent5">
                    <a:lumMod val="50000"/>
                  </a:schemeClr>
                </a:solidFill>
                <a:latin typeface="HY엽서L" panose="02030600000101010101" pitchFamily="18" charset="-127"/>
                <a:ea typeface="HY엽서L" panose="02030600000101010101" pitchFamily="18" charset="-127"/>
              </a:rPr>
              <a:t>FAQ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0" y="829161"/>
            <a:ext cx="18261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dirty="0" smtClean="0">
                <a:solidFill>
                  <a:srgbClr val="0070C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1. </a:t>
            </a:r>
            <a:r>
              <a:rPr lang="ko-KR" altLang="en-US" sz="2400" dirty="0" smtClean="0">
                <a:solidFill>
                  <a:srgbClr val="0070C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유의사항</a:t>
            </a:r>
            <a:endParaRPr lang="ko-KR" altLang="en-US" sz="2400" dirty="0">
              <a:solidFill>
                <a:srgbClr val="0070C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7020654"/>
            <a:ext cx="11031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b="1" dirty="0" smtClean="0">
                <a:solidFill>
                  <a:srgbClr val="0070C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2.FAQ</a:t>
            </a:r>
            <a:endParaRPr lang="ko-KR" altLang="en-US" sz="2400" b="1" dirty="0">
              <a:solidFill>
                <a:srgbClr val="0070C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7257192"/>
            <a:ext cx="6559809" cy="25237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altLang="ko-KR" sz="1000" dirty="0" smtClean="0"/>
          </a:p>
          <a:p>
            <a:r>
              <a:rPr lang="en-US" altLang="ko-KR" sz="1600" b="1" dirty="0" smtClean="0"/>
              <a:t>Q : </a:t>
            </a:r>
            <a:r>
              <a:rPr lang="ko-KR" altLang="en-US" sz="1600" b="1" dirty="0" smtClean="0"/>
              <a:t>저 언어실력이 전혀 없는데도 괜찮을까요</a:t>
            </a:r>
            <a:r>
              <a:rPr lang="en-US" altLang="ko-KR" sz="1600" b="1" dirty="0" smtClean="0"/>
              <a:t>?</a:t>
            </a:r>
          </a:p>
          <a:p>
            <a:r>
              <a:rPr lang="en-US" altLang="ko-KR" sz="1600" dirty="0" smtClean="0"/>
              <a:t>A : </a:t>
            </a:r>
            <a:r>
              <a:rPr lang="ko-KR" altLang="en-US" sz="1600" dirty="0" err="1" smtClean="0"/>
              <a:t>초급자도</a:t>
            </a:r>
            <a:r>
              <a:rPr lang="ko-KR" altLang="en-US" sz="1600" dirty="0" smtClean="0"/>
              <a:t> 가능합니다</a:t>
            </a:r>
            <a:r>
              <a:rPr lang="en-US" altLang="ko-KR" sz="1600" dirty="0" smtClean="0"/>
              <a:t>.</a:t>
            </a:r>
          </a:p>
          <a:p>
            <a:endParaRPr lang="en-US" altLang="ko-KR" sz="1000" dirty="0" smtClean="0"/>
          </a:p>
          <a:p>
            <a:r>
              <a:rPr lang="en-US" altLang="ko-KR" sz="1600" b="1" dirty="0" smtClean="0"/>
              <a:t>Q :  </a:t>
            </a:r>
            <a:r>
              <a:rPr lang="ko-KR" altLang="en-US" sz="1600" b="1" dirty="0" smtClean="0"/>
              <a:t>파견대학 중복지원이 가능한가요</a:t>
            </a:r>
            <a:r>
              <a:rPr lang="en-US" altLang="ko-KR" sz="1600" b="1" dirty="0" smtClean="0"/>
              <a:t>?</a:t>
            </a:r>
          </a:p>
          <a:p>
            <a:r>
              <a:rPr lang="en-US" altLang="ko-KR" sz="1600" dirty="0"/>
              <a:t>A : </a:t>
            </a:r>
            <a:r>
              <a:rPr lang="ko-KR" altLang="en-US" sz="1600" dirty="0" smtClean="0"/>
              <a:t>불가능합니다</a:t>
            </a:r>
            <a:r>
              <a:rPr lang="en-US" altLang="ko-KR" sz="1600" dirty="0" smtClean="0"/>
              <a:t>. </a:t>
            </a:r>
            <a:r>
              <a:rPr lang="ko-KR" altLang="en-US" sz="1600" dirty="0" smtClean="0"/>
              <a:t>한 대학에만 지원해 주세요 </a:t>
            </a:r>
            <a:r>
              <a:rPr lang="en-US" altLang="ko-KR" sz="1600" dirty="0" smtClean="0"/>
              <a:t>~</a:t>
            </a:r>
          </a:p>
          <a:p>
            <a:endParaRPr lang="en-US" altLang="ko-KR" sz="1000" dirty="0"/>
          </a:p>
          <a:p>
            <a:r>
              <a:rPr lang="en-US" altLang="ko-KR" sz="1600" b="1" dirty="0"/>
              <a:t>Q </a:t>
            </a:r>
            <a:r>
              <a:rPr lang="en-US" altLang="ko-KR" sz="1600" b="1" dirty="0" smtClean="0"/>
              <a:t>: </a:t>
            </a:r>
            <a:r>
              <a:rPr lang="ko-KR" altLang="en-US" sz="1600" b="1" dirty="0" smtClean="0"/>
              <a:t>현재 공인어학성적표가 없는데 정말 장학금을 받을 수 없나요</a:t>
            </a:r>
            <a:r>
              <a:rPr lang="en-US" altLang="ko-KR" sz="1600" b="1" dirty="0" smtClean="0"/>
              <a:t>?</a:t>
            </a:r>
          </a:p>
          <a:p>
            <a:r>
              <a:rPr lang="en-US" altLang="ko-KR" sz="1600" dirty="0" smtClean="0"/>
              <a:t>A : 2019</a:t>
            </a:r>
            <a:r>
              <a:rPr lang="ko-KR" altLang="en-US" sz="1600" dirty="0" smtClean="0"/>
              <a:t>년 </a:t>
            </a:r>
            <a:r>
              <a:rPr lang="en-US" altLang="ko-KR" sz="1600" dirty="0" smtClean="0"/>
              <a:t>1</a:t>
            </a:r>
            <a:r>
              <a:rPr lang="ko-KR" altLang="en-US" sz="1600" dirty="0" smtClean="0"/>
              <a:t>월</a:t>
            </a:r>
            <a:r>
              <a:rPr lang="en-US" altLang="ko-KR" sz="1600" dirty="0" smtClean="0"/>
              <a:t>~7</a:t>
            </a:r>
            <a:r>
              <a:rPr lang="ko-KR" altLang="en-US" sz="1600" dirty="0" smtClean="0"/>
              <a:t>월 중에 취득한 공인어학성적표도 학기 시작 전까지</a:t>
            </a:r>
            <a:endParaRPr lang="en-US" altLang="ko-KR" sz="1600" dirty="0" smtClean="0"/>
          </a:p>
          <a:p>
            <a:r>
              <a:rPr lang="en-US" altLang="ko-KR" sz="1600" dirty="0"/>
              <a:t> </a:t>
            </a:r>
            <a:r>
              <a:rPr lang="en-US" altLang="ko-KR" sz="1600" dirty="0" smtClean="0"/>
              <a:t>   </a:t>
            </a:r>
            <a:r>
              <a:rPr lang="ko-KR" altLang="en-US" sz="1600" dirty="0" smtClean="0"/>
              <a:t>제출하면 받을 수 있습니다</a:t>
            </a:r>
            <a:r>
              <a:rPr lang="en-US" altLang="ko-KR" sz="1600" dirty="0" smtClean="0"/>
              <a:t>.</a:t>
            </a:r>
          </a:p>
          <a:p>
            <a:endParaRPr lang="en-US" altLang="ko-KR" sz="1600" dirty="0"/>
          </a:p>
        </p:txBody>
      </p:sp>
      <p:sp>
        <p:nvSpPr>
          <p:cNvPr id="11" name="TextBox 10"/>
          <p:cNvSpPr txBox="1"/>
          <p:nvPr/>
        </p:nvSpPr>
        <p:spPr>
          <a:xfrm>
            <a:off x="0" y="1096052"/>
            <a:ext cx="6989029" cy="60016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US" altLang="ko-KR" sz="1600" dirty="0" smtClean="0">
                <a:solidFill>
                  <a:schemeClr val="tx2"/>
                </a:solidFill>
                <a:latin typeface="+mn-ea"/>
                <a:cs typeface="함초롬돋움" panose="020B0604000101010101" pitchFamily="50" charset="-127"/>
              </a:rPr>
              <a:t>TOEIC</a:t>
            </a:r>
            <a:r>
              <a:rPr lang="en-US" altLang="ko-KR" sz="1600" dirty="0">
                <a:solidFill>
                  <a:schemeClr val="tx2"/>
                </a:solidFill>
                <a:latin typeface="+mn-ea"/>
                <a:cs typeface="함초롬돋움" panose="020B0604000101010101" pitchFamily="50" charset="-127"/>
              </a:rPr>
              <a:t>(</a:t>
            </a:r>
            <a:r>
              <a:rPr lang="ko-KR" altLang="en-US" sz="1600" dirty="0">
                <a:solidFill>
                  <a:schemeClr val="tx2"/>
                </a:solidFill>
                <a:latin typeface="+mn-ea"/>
                <a:cs typeface="함초롬돋움" panose="020B0604000101010101" pitchFamily="50" charset="-127"/>
              </a:rPr>
              <a:t>본교 </a:t>
            </a:r>
            <a:r>
              <a:rPr lang="ko-KR" altLang="en-US" sz="1600" dirty="0" err="1">
                <a:solidFill>
                  <a:schemeClr val="tx2"/>
                </a:solidFill>
                <a:latin typeface="+mn-ea"/>
                <a:cs typeface="함초롬돋움" panose="020B0604000101010101" pitchFamily="50" charset="-127"/>
              </a:rPr>
              <a:t>모의토익</a:t>
            </a:r>
            <a:r>
              <a:rPr lang="ko-KR" altLang="en-US" sz="1600" dirty="0">
                <a:solidFill>
                  <a:schemeClr val="tx2"/>
                </a:solidFill>
                <a:latin typeface="+mn-ea"/>
                <a:cs typeface="함초롬돋움" panose="020B0604000101010101" pitchFamily="50" charset="-127"/>
              </a:rPr>
              <a:t> 포함</a:t>
            </a:r>
            <a:r>
              <a:rPr lang="en-US" altLang="ko-KR" sz="1600" dirty="0">
                <a:solidFill>
                  <a:schemeClr val="tx2"/>
                </a:solidFill>
                <a:latin typeface="+mn-ea"/>
                <a:cs typeface="함초롬돋움" panose="020B0604000101010101" pitchFamily="50" charset="-127"/>
              </a:rPr>
              <a:t>)/TEPS/IELTS/TOEFL </a:t>
            </a:r>
            <a:r>
              <a:rPr lang="en-US" altLang="ko-KR" sz="1600" dirty="0" err="1">
                <a:solidFill>
                  <a:schemeClr val="tx2"/>
                </a:solidFill>
                <a:latin typeface="+mn-ea"/>
                <a:cs typeface="함초롬돋움" panose="020B0604000101010101" pitchFamily="50" charset="-127"/>
              </a:rPr>
              <a:t>iBT</a:t>
            </a:r>
            <a:r>
              <a:rPr lang="en-US" altLang="ko-KR" sz="1600" dirty="0">
                <a:solidFill>
                  <a:schemeClr val="tx2"/>
                </a:solidFill>
                <a:latin typeface="+mn-ea"/>
                <a:cs typeface="함초롬돋움" panose="020B0604000101010101" pitchFamily="50" charset="-127"/>
              </a:rPr>
              <a:t> </a:t>
            </a:r>
            <a:r>
              <a:rPr lang="ko-KR" altLang="en-US" sz="1600" dirty="0" err="1" smtClean="0">
                <a:solidFill>
                  <a:schemeClr val="tx2"/>
                </a:solidFill>
                <a:latin typeface="+mn-ea"/>
                <a:cs typeface="함초롬돋움" panose="020B0604000101010101" pitchFamily="50" charset="-127"/>
              </a:rPr>
              <a:t>공인성적표</a:t>
            </a:r>
            <a:r>
              <a:rPr lang="en-US" altLang="ko-KR" sz="1600" dirty="0">
                <a:solidFill>
                  <a:schemeClr val="tx2"/>
                </a:solidFill>
                <a:latin typeface="+mn-ea"/>
                <a:cs typeface="함초롬돋움" panose="020B0604000101010101" pitchFamily="50" charset="-127"/>
              </a:rPr>
              <a:t> </a:t>
            </a:r>
            <a:r>
              <a:rPr lang="ko-KR" altLang="en-US" sz="1600" dirty="0" smtClean="0">
                <a:solidFill>
                  <a:schemeClr val="tx2"/>
                </a:solidFill>
                <a:latin typeface="+mn-ea"/>
                <a:cs typeface="함초롬돋움" panose="020B0604000101010101" pitchFamily="50" charset="-127"/>
              </a:rPr>
              <a:t>보유자만</a:t>
            </a:r>
            <a:endParaRPr lang="en-US" altLang="ko-KR" sz="1600" dirty="0" smtClean="0">
              <a:solidFill>
                <a:schemeClr val="tx2"/>
              </a:solidFill>
              <a:latin typeface="+mn-ea"/>
              <a:cs typeface="함초롬돋움" panose="020B0604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>
                <a:solidFill>
                  <a:schemeClr val="tx2"/>
                </a:solidFill>
                <a:latin typeface="+mn-ea"/>
                <a:cs typeface="함초롬돋움" panose="020B0604000101010101" pitchFamily="50" charset="-127"/>
              </a:rPr>
              <a:t> </a:t>
            </a:r>
            <a:r>
              <a:rPr lang="en-US" altLang="ko-KR" sz="1600" dirty="0" smtClean="0">
                <a:solidFill>
                  <a:schemeClr val="tx2"/>
                </a:solidFill>
                <a:latin typeface="+mn-ea"/>
                <a:cs typeface="함초롬돋움" panose="020B0604000101010101" pitchFamily="50" charset="-127"/>
              </a:rPr>
              <a:t>   </a:t>
            </a:r>
            <a:r>
              <a:rPr lang="ko-KR" altLang="en-US" sz="1600" dirty="0" smtClean="0">
                <a:solidFill>
                  <a:schemeClr val="tx2"/>
                </a:solidFill>
                <a:latin typeface="+mn-ea"/>
                <a:cs typeface="함초롬돋움" panose="020B0604000101010101" pitchFamily="50" charset="-127"/>
              </a:rPr>
              <a:t>장학금 </a:t>
            </a:r>
            <a:r>
              <a:rPr lang="ko-KR" altLang="en-US" sz="1600" dirty="0" err="1" smtClean="0">
                <a:solidFill>
                  <a:schemeClr val="tx2"/>
                </a:solidFill>
                <a:latin typeface="+mn-ea"/>
                <a:cs typeface="함초롬돋움" panose="020B0604000101010101" pitchFamily="50" charset="-127"/>
              </a:rPr>
              <a:t>수혜가능</a:t>
            </a:r>
            <a:r>
              <a:rPr lang="ko-KR" altLang="en-US" sz="1600" dirty="0" smtClean="0">
                <a:solidFill>
                  <a:schemeClr val="tx2"/>
                </a:solidFill>
                <a:latin typeface="+mn-ea"/>
                <a:cs typeface="함초롬돋움" panose="020B0604000101010101" pitchFamily="50" charset="-127"/>
              </a:rPr>
              <a:t> </a:t>
            </a:r>
            <a:endParaRPr lang="en-US" altLang="ko-KR" sz="1600" dirty="0" smtClean="0">
              <a:solidFill>
                <a:schemeClr val="tx2"/>
              </a:solidFill>
              <a:latin typeface="+mn-ea"/>
              <a:cs typeface="함초롬돋움" panose="020B0604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 smtClean="0">
                <a:solidFill>
                  <a:schemeClr val="tx2"/>
                </a:solidFill>
                <a:latin typeface="+mn-ea"/>
                <a:cs typeface="함초롬돋움" panose="020B0604000101010101" pitchFamily="50" charset="-127"/>
              </a:rPr>
              <a:t>- </a:t>
            </a:r>
            <a:r>
              <a:rPr lang="ko-KR" altLang="en-US" sz="1600" dirty="0" smtClean="0">
                <a:solidFill>
                  <a:schemeClr val="tx2"/>
                </a:solidFill>
                <a:latin typeface="+mn-ea"/>
                <a:cs typeface="함초롬돋움" panose="020B0604000101010101" pitchFamily="50" charset="-127"/>
              </a:rPr>
              <a:t>졸업 직전학기</a:t>
            </a:r>
            <a:r>
              <a:rPr lang="en-US" altLang="ko-KR" sz="1600" dirty="0" smtClean="0">
                <a:solidFill>
                  <a:schemeClr val="tx2"/>
                </a:solidFill>
                <a:latin typeface="+mn-ea"/>
                <a:cs typeface="함초롬돋움" panose="020B0604000101010101" pitchFamily="50" charset="-127"/>
              </a:rPr>
              <a:t>(8</a:t>
            </a:r>
            <a:r>
              <a:rPr lang="ko-KR" altLang="en-US" sz="1600" dirty="0" smtClean="0">
                <a:solidFill>
                  <a:schemeClr val="tx2"/>
                </a:solidFill>
                <a:latin typeface="+mn-ea"/>
                <a:cs typeface="함초롬돋움" panose="020B0604000101010101" pitchFamily="50" charset="-127"/>
              </a:rPr>
              <a:t>학기</a:t>
            </a:r>
            <a:r>
              <a:rPr lang="en-US" altLang="ko-KR" sz="1600" dirty="0" smtClean="0">
                <a:solidFill>
                  <a:schemeClr val="tx2"/>
                </a:solidFill>
                <a:latin typeface="+mn-ea"/>
                <a:cs typeface="함초롬돋움" panose="020B0604000101010101" pitchFamily="50" charset="-127"/>
              </a:rPr>
              <a:t>)</a:t>
            </a:r>
            <a:r>
              <a:rPr lang="ko-KR" altLang="en-US" sz="1600" dirty="0" smtClean="0">
                <a:solidFill>
                  <a:schemeClr val="tx2"/>
                </a:solidFill>
                <a:latin typeface="+mn-ea"/>
                <a:cs typeface="함초롬돋움" panose="020B0604000101010101" pitchFamily="50" charset="-127"/>
              </a:rPr>
              <a:t>를 이수 중인 자는 </a:t>
            </a:r>
            <a:r>
              <a:rPr lang="ko-KR" altLang="en-US" sz="1600" u="sng" dirty="0" smtClean="0">
                <a:solidFill>
                  <a:schemeClr val="tx2"/>
                </a:solidFill>
                <a:latin typeface="+mn-ea"/>
                <a:cs typeface="함초롬돋움" panose="020B0604000101010101" pitchFamily="50" charset="-127"/>
              </a:rPr>
              <a:t>직전학기 </a:t>
            </a:r>
            <a:r>
              <a:rPr lang="en-US" altLang="ko-KR" sz="1600" u="sng" dirty="0" smtClean="0">
                <a:solidFill>
                  <a:schemeClr val="tx2"/>
                </a:solidFill>
                <a:latin typeface="+mn-ea"/>
                <a:cs typeface="함초롬돋움" panose="020B0604000101010101" pitchFamily="50" charset="-127"/>
              </a:rPr>
              <a:t>12</a:t>
            </a:r>
            <a:r>
              <a:rPr lang="ko-KR" altLang="en-US" sz="1600" u="sng" dirty="0" smtClean="0">
                <a:solidFill>
                  <a:schemeClr val="tx2"/>
                </a:solidFill>
                <a:latin typeface="+mn-ea"/>
                <a:cs typeface="함초롬돋움" panose="020B0604000101010101" pitchFamily="50" charset="-127"/>
              </a:rPr>
              <a:t>학점 이상</a:t>
            </a:r>
            <a:r>
              <a:rPr lang="ko-KR" altLang="en-US" sz="1600" dirty="0" smtClean="0">
                <a:solidFill>
                  <a:schemeClr val="tx2"/>
                </a:solidFill>
                <a:latin typeface="+mn-ea"/>
                <a:cs typeface="함초롬돋움" panose="020B0604000101010101" pitchFamily="50" charset="-127"/>
              </a:rPr>
              <a:t> </a:t>
            </a:r>
            <a:r>
              <a:rPr lang="ko-KR" altLang="en-US" sz="1600" dirty="0" smtClean="0">
                <a:latin typeface="+mn-ea"/>
                <a:cs typeface="함초롬돋움" panose="020B0604000101010101" pitchFamily="50" charset="-127"/>
              </a:rPr>
              <a:t>이수 시 </a:t>
            </a:r>
            <a:endParaRPr lang="en-US" altLang="ko-KR" sz="1600" dirty="0" smtClean="0">
              <a:latin typeface="+mn-ea"/>
              <a:cs typeface="함초롬돋움" panose="020B0604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>
                <a:latin typeface="+mn-ea"/>
                <a:cs typeface="함초롬돋움" panose="020B0604000101010101" pitchFamily="50" charset="-127"/>
              </a:rPr>
              <a:t> </a:t>
            </a:r>
            <a:r>
              <a:rPr lang="en-US" altLang="ko-KR" sz="1600" dirty="0" smtClean="0">
                <a:latin typeface="+mn-ea"/>
                <a:cs typeface="함초롬돋움" panose="020B0604000101010101" pitchFamily="50" charset="-127"/>
              </a:rPr>
              <a:t>   </a:t>
            </a:r>
            <a:r>
              <a:rPr lang="ko-KR" altLang="en-US" sz="1600" dirty="0" smtClean="0">
                <a:latin typeface="+mn-ea"/>
                <a:cs typeface="함초롬돋움" panose="020B0604000101010101" pitchFamily="50" charset="-127"/>
              </a:rPr>
              <a:t>지원가능</a:t>
            </a:r>
            <a:endParaRPr lang="en-US" altLang="ko-KR" sz="1600" dirty="0">
              <a:latin typeface="+mn-ea"/>
              <a:cs typeface="함초롬돋움" panose="020B0604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 smtClean="0">
                <a:latin typeface="+mn-ea"/>
                <a:cs typeface="함초롬돋움" panose="020B0604000101010101" pitchFamily="50" charset="-127"/>
              </a:rPr>
              <a:t>- </a:t>
            </a:r>
            <a:r>
              <a:rPr lang="ko-KR" altLang="en-US" sz="1600" dirty="0" smtClean="0">
                <a:solidFill>
                  <a:schemeClr val="tx2"/>
                </a:solidFill>
                <a:latin typeface="+mn-ea"/>
                <a:cs typeface="함초롬돋움" panose="020B0604000101010101" pitchFamily="50" charset="-127"/>
              </a:rPr>
              <a:t>초과학기자</a:t>
            </a:r>
            <a:r>
              <a:rPr lang="en-US" altLang="ko-KR" sz="1600" dirty="0" smtClean="0">
                <a:solidFill>
                  <a:schemeClr val="tx2"/>
                </a:solidFill>
                <a:latin typeface="+mn-ea"/>
                <a:cs typeface="함초롬돋움" panose="020B0604000101010101" pitchFamily="50" charset="-127"/>
              </a:rPr>
              <a:t>(9</a:t>
            </a:r>
            <a:r>
              <a:rPr lang="ko-KR" altLang="en-US" sz="1600" dirty="0" smtClean="0">
                <a:solidFill>
                  <a:schemeClr val="tx2"/>
                </a:solidFill>
                <a:latin typeface="+mn-ea"/>
                <a:cs typeface="함초롬돋움" panose="020B0604000101010101" pitchFamily="50" charset="-127"/>
              </a:rPr>
              <a:t>학기 이상</a:t>
            </a:r>
            <a:r>
              <a:rPr lang="en-US" altLang="ko-KR" sz="1600" dirty="0" smtClean="0">
                <a:solidFill>
                  <a:schemeClr val="tx2"/>
                </a:solidFill>
                <a:latin typeface="+mn-ea"/>
                <a:cs typeface="함초롬돋움" panose="020B0604000101010101" pitchFamily="50" charset="-127"/>
              </a:rPr>
              <a:t>)</a:t>
            </a:r>
            <a:r>
              <a:rPr lang="ko-KR" altLang="en-US" sz="1600" dirty="0" smtClean="0">
                <a:latin typeface="+mn-ea"/>
                <a:cs typeface="함초롬돋움" panose="020B0604000101010101" pitchFamily="50" charset="-127"/>
              </a:rPr>
              <a:t> 장학금 지원 불가</a:t>
            </a:r>
            <a:r>
              <a:rPr lang="en-US" altLang="ko-KR" sz="1600" dirty="0" smtClean="0">
                <a:latin typeface="+mn-ea"/>
                <a:cs typeface="함초롬돋움" panose="020B0604000101010101" pitchFamily="50" charset="-127"/>
              </a:rPr>
              <a:t>(</a:t>
            </a:r>
            <a:r>
              <a:rPr lang="ko-KR" altLang="en-US" sz="1600" dirty="0" smtClean="0">
                <a:latin typeface="+mn-ea"/>
                <a:cs typeface="함초롬돋움" panose="020B0604000101010101" pitchFamily="50" charset="-127"/>
              </a:rPr>
              <a:t>건축학과 제외</a:t>
            </a:r>
            <a:r>
              <a:rPr lang="en-US" altLang="ko-KR" sz="1600" dirty="0" smtClean="0">
                <a:latin typeface="+mn-ea"/>
                <a:cs typeface="함초롬돋움" panose="020B0604000101010101" pitchFamily="50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600" dirty="0" smtClean="0">
                <a:solidFill>
                  <a:schemeClr val="tx2"/>
                </a:solidFill>
                <a:latin typeface="+mn-ea"/>
                <a:cs typeface="함초롬돋움" panose="020B0604000101010101" pitchFamily="50" charset="-127"/>
              </a:rPr>
              <a:t>- </a:t>
            </a:r>
            <a:r>
              <a:rPr lang="ko-KR" altLang="en-US" sz="1600" dirty="0" smtClean="0">
                <a:solidFill>
                  <a:schemeClr val="tx2"/>
                </a:solidFill>
                <a:latin typeface="+mn-ea"/>
                <a:cs typeface="함초롬돋움" panose="020B0604000101010101" pitchFamily="50" charset="-127"/>
              </a:rPr>
              <a:t>직전 학기</a:t>
            </a:r>
            <a:r>
              <a:rPr lang="ko-KR" altLang="en-US" sz="1600" dirty="0" smtClean="0">
                <a:latin typeface="+mn-ea"/>
                <a:cs typeface="함초롬돋움" panose="020B0604000101010101" pitchFamily="50" charset="-127"/>
              </a:rPr>
              <a:t> </a:t>
            </a:r>
            <a:r>
              <a:rPr lang="ko-KR" altLang="en-US" sz="1600" dirty="0">
                <a:solidFill>
                  <a:schemeClr val="tx2"/>
                </a:solidFill>
                <a:latin typeface="+mn-ea"/>
                <a:cs typeface="함초롬돋움" panose="020B0604000101010101" pitchFamily="50" charset="-127"/>
              </a:rPr>
              <a:t>교류유학을 다녀 온 경우</a:t>
            </a:r>
            <a:r>
              <a:rPr lang="en-US" altLang="ko-KR" sz="1600" dirty="0">
                <a:solidFill>
                  <a:schemeClr val="tx2"/>
                </a:solidFill>
                <a:latin typeface="+mn-ea"/>
                <a:cs typeface="함초롬돋움" panose="020B0604000101010101" pitchFamily="50" charset="-127"/>
              </a:rPr>
              <a:t>, </a:t>
            </a:r>
            <a:r>
              <a:rPr lang="ko-KR" altLang="en-US" sz="1600" u="sng" dirty="0">
                <a:solidFill>
                  <a:schemeClr val="tx2"/>
                </a:solidFill>
                <a:latin typeface="+mn-ea"/>
                <a:cs typeface="함초롬돋움" panose="020B0604000101010101" pitchFamily="50" charset="-127"/>
              </a:rPr>
              <a:t>유학 직전 학기 </a:t>
            </a:r>
            <a:r>
              <a:rPr lang="ko-KR" altLang="en-US" sz="1600" dirty="0">
                <a:solidFill>
                  <a:schemeClr val="tx2"/>
                </a:solidFill>
                <a:latin typeface="+mn-ea"/>
                <a:cs typeface="함초롬돋움" panose="020B0604000101010101" pitchFamily="50" charset="-127"/>
              </a:rPr>
              <a:t>성적</a:t>
            </a:r>
            <a:r>
              <a:rPr lang="ko-KR" altLang="en-US" sz="1600" dirty="0">
                <a:latin typeface="+mn-ea"/>
                <a:cs typeface="함초롬돋움" panose="020B0604000101010101" pitchFamily="50" charset="-127"/>
              </a:rPr>
              <a:t>과</a:t>
            </a:r>
            <a:r>
              <a:rPr lang="en-US" altLang="ko-KR" sz="1600" dirty="0">
                <a:latin typeface="+mn-ea"/>
                <a:cs typeface="함초롬돋움" panose="020B0604000101010101" pitchFamily="50" charset="-127"/>
              </a:rPr>
              <a:t> </a:t>
            </a:r>
            <a:r>
              <a:rPr lang="ko-KR" altLang="en-US" sz="1600" dirty="0">
                <a:latin typeface="+mn-ea"/>
                <a:cs typeface="함초롬돋움" panose="020B0604000101010101" pitchFamily="50" charset="-127"/>
              </a:rPr>
              <a:t>이수학점을</a:t>
            </a:r>
            <a:endParaRPr lang="en-US" altLang="ko-KR" sz="1600" dirty="0">
              <a:latin typeface="+mn-ea"/>
              <a:cs typeface="함초롬돋움" panose="020B0604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600" dirty="0">
                <a:latin typeface="+mn-ea"/>
                <a:cs typeface="함초롬돋움" panose="020B0604000101010101" pitchFamily="50" charset="-127"/>
              </a:rPr>
              <a:t>  기준으로 함</a:t>
            </a:r>
            <a:endParaRPr lang="en-US" altLang="ko-KR" sz="1600" dirty="0">
              <a:latin typeface="+mn-ea"/>
              <a:cs typeface="함초롬돋움" panose="020B0604000101010101" pitchFamily="50" charset="-127"/>
            </a:endParaRP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ko-KR" altLang="en-US" sz="1600" dirty="0" err="1" smtClean="0">
                <a:solidFill>
                  <a:schemeClr val="tx2"/>
                </a:solidFill>
                <a:latin typeface="+mn-ea"/>
                <a:cs typeface="함초롬돋움" panose="020B0604000101010101" pitchFamily="50" charset="-127"/>
              </a:rPr>
              <a:t>국제교류팀</a:t>
            </a:r>
            <a:r>
              <a:rPr lang="ko-KR" altLang="en-US" sz="1600" dirty="0" smtClean="0">
                <a:solidFill>
                  <a:schemeClr val="tx2"/>
                </a:solidFill>
                <a:latin typeface="+mn-ea"/>
                <a:cs typeface="함초롬돋움" panose="020B0604000101010101" pitchFamily="50" charset="-127"/>
              </a:rPr>
              <a:t> 또는 </a:t>
            </a:r>
            <a:r>
              <a:rPr lang="ko-KR" altLang="en-US" sz="1600" dirty="0" err="1" smtClean="0">
                <a:solidFill>
                  <a:schemeClr val="tx2"/>
                </a:solidFill>
                <a:latin typeface="+mn-ea"/>
                <a:cs typeface="함초롬돋움" panose="020B0604000101010101" pitchFamily="50" charset="-127"/>
              </a:rPr>
              <a:t>개별학과를</a:t>
            </a:r>
            <a:r>
              <a:rPr lang="ko-KR" altLang="en-US" sz="1600" dirty="0" smtClean="0">
                <a:solidFill>
                  <a:schemeClr val="tx2"/>
                </a:solidFill>
                <a:latin typeface="+mn-ea"/>
                <a:cs typeface="함초롬돋움" panose="020B0604000101010101" pitchFamily="50" charset="-127"/>
              </a:rPr>
              <a:t> 통한 해외 </a:t>
            </a:r>
            <a:r>
              <a:rPr lang="ko-KR" altLang="en-US" sz="1600" dirty="0" smtClean="0">
                <a:solidFill>
                  <a:schemeClr val="tx2"/>
                </a:solidFill>
                <a:latin typeface="+mn-ea"/>
                <a:cs typeface="함초롬돋움" panose="020B0604000101010101" pitchFamily="50" charset="-127"/>
              </a:rPr>
              <a:t>단기어학연수는 재학 중 총 </a:t>
            </a:r>
            <a:r>
              <a:rPr lang="en-US" altLang="ko-KR" sz="1600" dirty="0">
                <a:solidFill>
                  <a:schemeClr val="tx2"/>
                </a:solidFill>
                <a:latin typeface="+mn-ea"/>
                <a:cs typeface="함초롬돋움" panose="020B0604000101010101" pitchFamily="50" charset="-127"/>
              </a:rPr>
              <a:t>2</a:t>
            </a:r>
            <a:r>
              <a:rPr lang="ko-KR" altLang="en-US" sz="1600" dirty="0" smtClean="0">
                <a:solidFill>
                  <a:schemeClr val="tx2"/>
                </a:solidFill>
                <a:latin typeface="+mn-ea"/>
                <a:cs typeface="함초롬돋움" panose="020B0604000101010101" pitchFamily="50" charset="-127"/>
              </a:rPr>
              <a:t>회</a:t>
            </a:r>
            <a:endParaRPr lang="en-US" altLang="ko-KR" sz="1600" dirty="0" smtClean="0">
              <a:solidFill>
                <a:schemeClr val="tx2"/>
              </a:solidFill>
              <a:latin typeface="+mn-ea"/>
              <a:cs typeface="함초롬돋움" panose="020B0604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>
                <a:solidFill>
                  <a:schemeClr val="tx2"/>
                </a:solidFill>
                <a:latin typeface="+mn-ea"/>
                <a:cs typeface="함초롬돋움" panose="020B0604000101010101" pitchFamily="50" charset="-127"/>
              </a:rPr>
              <a:t> </a:t>
            </a:r>
            <a:r>
              <a:rPr lang="en-US" altLang="ko-KR" sz="1600" dirty="0" smtClean="0">
                <a:solidFill>
                  <a:schemeClr val="tx2"/>
                </a:solidFill>
                <a:latin typeface="+mn-ea"/>
                <a:cs typeface="함초롬돋움" panose="020B0604000101010101" pitchFamily="50" charset="-127"/>
              </a:rPr>
              <a:t>   </a:t>
            </a:r>
            <a:r>
              <a:rPr lang="ko-KR" altLang="en-US" sz="1600" dirty="0" smtClean="0">
                <a:latin typeface="+mn-ea"/>
                <a:cs typeface="함초롬돋움" panose="020B0604000101010101" pitchFamily="50" charset="-127"/>
              </a:rPr>
              <a:t>까지 가능 </a:t>
            </a:r>
            <a:endParaRPr lang="en-US" altLang="ko-KR" sz="1600" dirty="0">
              <a:latin typeface="+mn-ea"/>
              <a:cs typeface="함초롬돋움" panose="020B0604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 smtClean="0">
                <a:latin typeface="+mn-ea"/>
                <a:cs typeface="함초롬돋움" panose="020B0604000101010101" pitchFamily="50" charset="-127"/>
              </a:rPr>
              <a:t>    </a:t>
            </a:r>
            <a:r>
              <a:rPr lang="en-US" altLang="ko-KR" sz="1600" dirty="0" smtClean="0">
                <a:latin typeface="+mn-ea"/>
                <a:cs typeface="함초롬돋움" panose="020B0604000101010101" pitchFamily="50" charset="-127"/>
              </a:rPr>
              <a:t>(</a:t>
            </a:r>
            <a:r>
              <a:rPr lang="ko-KR" altLang="en-US" sz="1600" dirty="0" smtClean="0">
                <a:latin typeface="+mn-ea"/>
                <a:cs typeface="함초롬돋움" panose="020B0604000101010101" pitchFamily="50" charset="-127"/>
              </a:rPr>
              <a:t>초과참가자는 사전 고지 여부에 관계없이 </a:t>
            </a:r>
            <a:r>
              <a:rPr lang="ko-KR" altLang="en-US" sz="1600" dirty="0" err="1" smtClean="0">
                <a:latin typeface="+mn-ea"/>
                <a:cs typeface="함초롬돋움" panose="020B0604000101010101" pitchFamily="50" charset="-127"/>
              </a:rPr>
              <a:t>학점불인정</a:t>
            </a:r>
            <a:r>
              <a:rPr lang="en-US" altLang="ko-KR" sz="1600" dirty="0" smtClean="0">
                <a:latin typeface="+mn-ea"/>
                <a:cs typeface="함초롬돋움" panose="020B0604000101010101" pitchFamily="50" charset="-127"/>
              </a:rPr>
              <a:t>, </a:t>
            </a:r>
            <a:r>
              <a:rPr lang="ko-KR" altLang="en-US" sz="1600" dirty="0" smtClean="0">
                <a:latin typeface="+mn-ea"/>
                <a:cs typeface="함초롬돋움" panose="020B0604000101010101" pitchFamily="50" charset="-127"/>
              </a:rPr>
              <a:t>장학금 미지급</a:t>
            </a:r>
            <a:r>
              <a:rPr lang="en-US" altLang="ko-KR" sz="1600" dirty="0" smtClean="0">
                <a:latin typeface="+mn-ea"/>
                <a:cs typeface="함초롬돋움" panose="020B0604000101010101" pitchFamily="50" charset="-127"/>
              </a:rPr>
              <a:t>)</a:t>
            </a:r>
            <a:endParaRPr lang="ko-KR" altLang="en-US" sz="1600" dirty="0">
              <a:latin typeface="+mn-ea"/>
              <a:cs typeface="함초롬돋움" panose="020B0604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>
                <a:latin typeface="+mn-ea"/>
                <a:cs typeface="함초롬돋움" panose="020B0604000101010101" pitchFamily="50" charset="-127"/>
              </a:rPr>
              <a:t>-</a:t>
            </a:r>
            <a:r>
              <a:rPr lang="en-US" altLang="ko-KR" sz="1600" dirty="0" smtClean="0">
                <a:latin typeface="+mn-ea"/>
                <a:cs typeface="함초롬돋움" panose="020B0604000101010101" pitchFamily="50" charset="-127"/>
              </a:rPr>
              <a:t> </a:t>
            </a:r>
            <a:r>
              <a:rPr lang="ko-KR" altLang="en-US" sz="1600" dirty="0" smtClean="0">
                <a:latin typeface="+mn-ea"/>
                <a:cs typeface="함초롬돋움" panose="020B0604000101010101" pitchFamily="50" charset="-127"/>
              </a:rPr>
              <a:t>연수 시</a:t>
            </a:r>
            <a:r>
              <a:rPr lang="en-US" altLang="ko-KR" sz="1600" dirty="0" smtClean="0">
                <a:latin typeface="+mn-ea"/>
                <a:cs typeface="함초롬돋움" panose="020B0604000101010101" pitchFamily="50" charset="-127"/>
              </a:rPr>
              <a:t>, </a:t>
            </a:r>
            <a:r>
              <a:rPr lang="ko-KR" altLang="en-US" sz="1600" dirty="0" smtClean="0">
                <a:latin typeface="+mn-ea"/>
                <a:cs typeface="함초롬돋움" panose="020B0604000101010101" pitchFamily="50" charset="-127"/>
              </a:rPr>
              <a:t>파견국가 이외의 국가 및</a:t>
            </a:r>
            <a:r>
              <a:rPr lang="en-US" altLang="ko-KR" sz="1600" dirty="0" smtClean="0">
                <a:latin typeface="+mn-ea"/>
                <a:cs typeface="함초롬돋움" panose="020B0604000101010101" pitchFamily="50" charset="-127"/>
              </a:rPr>
              <a:t> </a:t>
            </a:r>
            <a:r>
              <a:rPr lang="ko-KR" altLang="en-US" sz="1600" dirty="0" smtClean="0">
                <a:latin typeface="+mn-ea"/>
                <a:cs typeface="함초롬돋움" panose="020B0604000101010101" pitchFamily="50" charset="-127"/>
              </a:rPr>
              <a:t>사전에 승인 받지 않은 </a:t>
            </a:r>
            <a:endParaRPr lang="en-US" altLang="ko-KR" sz="1600" dirty="0" smtClean="0">
              <a:latin typeface="+mn-ea"/>
              <a:cs typeface="함초롬돋움" panose="020B0604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600" dirty="0" smtClean="0">
                <a:latin typeface="+mn-ea"/>
                <a:cs typeface="함초롬돋움" panose="020B0604000101010101" pitchFamily="50" charset="-127"/>
              </a:rPr>
              <a:t>   다른 지방으로의 이동은 </a:t>
            </a:r>
            <a:r>
              <a:rPr lang="ko-KR" altLang="en-US" sz="1600" u="sng" dirty="0" smtClean="0">
                <a:solidFill>
                  <a:srgbClr val="FF0000"/>
                </a:solidFill>
                <a:latin typeface="+mn-ea"/>
                <a:cs typeface="함초롬돋움" panose="020B0604000101010101" pitchFamily="50" charset="-127"/>
              </a:rPr>
              <a:t>절대불가 </a:t>
            </a:r>
            <a:r>
              <a:rPr lang="en-US" altLang="ko-KR" sz="1600" u="sng" dirty="0" smtClean="0">
                <a:solidFill>
                  <a:srgbClr val="FF0000"/>
                </a:solidFill>
                <a:latin typeface="+mn-ea"/>
                <a:cs typeface="함초롬돋움" panose="020B0604000101010101" pitchFamily="50" charset="-127"/>
              </a:rPr>
              <a:t>(</a:t>
            </a:r>
            <a:r>
              <a:rPr lang="ko-KR" altLang="en-US" sz="1600" u="sng" dirty="0" err="1" smtClean="0">
                <a:solidFill>
                  <a:srgbClr val="FF0000"/>
                </a:solidFill>
                <a:latin typeface="+mn-ea"/>
                <a:cs typeface="함초롬돋움" panose="020B0604000101010101" pitchFamily="50" charset="-127"/>
              </a:rPr>
              <a:t>적발시</a:t>
            </a:r>
            <a:r>
              <a:rPr lang="ko-KR" altLang="en-US" sz="1600" u="sng" dirty="0" smtClean="0">
                <a:solidFill>
                  <a:srgbClr val="FF0000"/>
                </a:solidFill>
                <a:latin typeface="+mn-ea"/>
                <a:cs typeface="함초롬돋움" panose="020B0604000101010101" pitchFamily="50" charset="-127"/>
              </a:rPr>
              <a:t> 장학금 일부 환급</a:t>
            </a:r>
            <a:r>
              <a:rPr lang="en-US" altLang="ko-KR" sz="1600" u="sng" dirty="0" smtClean="0">
                <a:solidFill>
                  <a:srgbClr val="FF0000"/>
                </a:solidFill>
                <a:latin typeface="+mn-ea"/>
                <a:cs typeface="함초롬돋움" panose="020B0604000101010101" pitchFamily="50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600" dirty="0">
                <a:latin typeface="+mn-ea"/>
                <a:cs typeface="함초롬돋움" panose="020B0604000101010101" pitchFamily="50" charset="-127"/>
              </a:rPr>
              <a:t>-</a:t>
            </a:r>
            <a:r>
              <a:rPr lang="en-US" altLang="ko-KR" sz="1600" dirty="0" smtClean="0">
                <a:latin typeface="+mn-ea"/>
                <a:cs typeface="함초롬돋움" panose="020B0604000101010101" pitchFamily="50" charset="-127"/>
              </a:rPr>
              <a:t> </a:t>
            </a:r>
            <a:r>
              <a:rPr lang="ko-KR" altLang="en-US" sz="1600" dirty="0" smtClean="0">
                <a:latin typeface="+mn-ea"/>
                <a:cs typeface="함초롬돋움" panose="020B0604000101010101" pitchFamily="50" charset="-127"/>
              </a:rPr>
              <a:t>연수기간 이전</a:t>
            </a:r>
            <a:r>
              <a:rPr lang="en-US" altLang="ko-KR" sz="1600" dirty="0" smtClean="0">
                <a:latin typeface="+mn-ea"/>
                <a:cs typeface="함초롬돋움" panose="020B0604000101010101" pitchFamily="50" charset="-127"/>
              </a:rPr>
              <a:t>, </a:t>
            </a:r>
            <a:r>
              <a:rPr lang="ko-KR" altLang="en-US" sz="1600" dirty="0" smtClean="0">
                <a:latin typeface="+mn-ea"/>
                <a:cs typeface="함초롬돋움" panose="020B0604000101010101" pitchFamily="50" charset="-127"/>
              </a:rPr>
              <a:t>이후의 출국과 귀국 </a:t>
            </a:r>
            <a:r>
              <a:rPr lang="ko-KR" altLang="en-US" sz="1600" u="sng" dirty="0" smtClean="0">
                <a:solidFill>
                  <a:srgbClr val="FF0000"/>
                </a:solidFill>
                <a:latin typeface="+mn-ea"/>
                <a:cs typeface="함초롬돋움" panose="020B0604000101010101" pitchFamily="50" charset="-127"/>
              </a:rPr>
              <a:t>절대불가</a:t>
            </a:r>
            <a:endParaRPr lang="en-US" altLang="ko-KR" sz="1600" u="sng" dirty="0" smtClean="0">
              <a:solidFill>
                <a:srgbClr val="FF0000"/>
              </a:solidFill>
              <a:latin typeface="+mn-ea"/>
              <a:cs typeface="함초롬돋움" panose="020B0604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 smtClean="0">
                <a:latin typeface="+mn-ea"/>
                <a:cs typeface="함초롬돋움" panose="020B0604000101010101" pitchFamily="50" charset="-127"/>
              </a:rPr>
              <a:t>- </a:t>
            </a:r>
            <a:r>
              <a:rPr lang="ko-KR" altLang="en-US" sz="1600" dirty="0" smtClean="0">
                <a:latin typeface="+mn-ea"/>
                <a:cs typeface="함초롬돋움" panose="020B0604000101010101" pitchFamily="50" charset="-127"/>
              </a:rPr>
              <a:t>항공권 발권은 파견 기관별로 개별 </a:t>
            </a:r>
            <a:r>
              <a:rPr lang="ko-KR" altLang="en-US" sz="1600" dirty="0" err="1" smtClean="0">
                <a:latin typeface="+mn-ea"/>
                <a:cs typeface="함초롬돋움" panose="020B0604000101010101" pitchFamily="50" charset="-127"/>
              </a:rPr>
              <a:t>진행예정</a:t>
            </a:r>
            <a:r>
              <a:rPr lang="ko-KR" altLang="en-US" sz="1600" dirty="0" smtClean="0">
                <a:latin typeface="+mn-ea"/>
                <a:cs typeface="함초롬돋움" panose="020B0604000101010101" pitchFamily="50" charset="-127"/>
              </a:rPr>
              <a:t> </a:t>
            </a:r>
            <a:r>
              <a:rPr lang="en-US" altLang="ko-KR" sz="1600" dirty="0" smtClean="0">
                <a:latin typeface="+mn-ea"/>
                <a:cs typeface="함초롬돋움" panose="020B0604000101010101" pitchFamily="50" charset="-127"/>
              </a:rPr>
              <a:t>(</a:t>
            </a:r>
            <a:r>
              <a:rPr lang="ko-KR" altLang="en-US" sz="1600" dirty="0" err="1" smtClean="0">
                <a:latin typeface="+mn-ea"/>
                <a:cs typeface="함초롬돋움" panose="020B0604000101010101" pitchFamily="50" charset="-127"/>
              </a:rPr>
              <a:t>단체항공권</a:t>
            </a:r>
            <a:r>
              <a:rPr lang="ko-KR" altLang="en-US" sz="1600" dirty="0" smtClean="0">
                <a:latin typeface="+mn-ea"/>
                <a:cs typeface="함초롬돋움" panose="020B0604000101010101" pitchFamily="50" charset="-127"/>
              </a:rPr>
              <a:t> 발급 예정</a:t>
            </a:r>
            <a:r>
              <a:rPr lang="en-US" altLang="ko-KR" sz="1600" dirty="0" smtClean="0">
                <a:latin typeface="+mn-ea"/>
                <a:cs typeface="함초롬돋움" panose="020B0604000101010101" pitchFamily="50" charset="-127"/>
              </a:rPr>
              <a:t>)</a:t>
            </a:r>
            <a:endParaRPr lang="en-US" altLang="ko-KR" sz="1600" dirty="0" smtClean="0">
              <a:latin typeface="+mn-ea"/>
              <a:cs typeface="함초롬돋움" panose="020B0604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 smtClean="0">
                <a:latin typeface="+mn-ea"/>
                <a:cs typeface="함초롬돋움" panose="020B0604000101010101" pitchFamily="50" charset="-127"/>
              </a:rPr>
              <a:t>- </a:t>
            </a:r>
            <a:r>
              <a:rPr lang="ko-KR" altLang="en-US" sz="1600" dirty="0" err="1" smtClean="0">
                <a:latin typeface="+mn-ea"/>
                <a:cs typeface="함초롬돋움" panose="020B0604000101010101" pitchFamily="50" charset="-127"/>
              </a:rPr>
              <a:t>연수비</a:t>
            </a:r>
            <a:r>
              <a:rPr lang="ko-KR" altLang="en-US" sz="1600" dirty="0" smtClean="0">
                <a:latin typeface="+mn-ea"/>
                <a:cs typeface="함초롬돋움" panose="020B0604000101010101" pitchFamily="50" charset="-127"/>
              </a:rPr>
              <a:t> 관련 연말정산을 위한 일체 서류 발급 </a:t>
            </a:r>
            <a:r>
              <a:rPr lang="ko-KR" altLang="en-US" sz="1600" dirty="0" smtClean="0">
                <a:latin typeface="+mn-ea"/>
                <a:cs typeface="함초롬돋움" panose="020B0604000101010101" pitchFamily="50" charset="-127"/>
              </a:rPr>
              <a:t>불가 </a:t>
            </a:r>
            <a:r>
              <a:rPr lang="en-US" altLang="ko-KR" sz="1600" dirty="0" smtClean="0">
                <a:latin typeface="+mn-ea"/>
                <a:cs typeface="함초롬돋움" panose="020B0604000101010101" pitchFamily="50" charset="-127"/>
              </a:rPr>
              <a:t>(</a:t>
            </a:r>
            <a:r>
              <a:rPr lang="ko-KR" altLang="en-US" sz="1600" dirty="0" smtClean="0">
                <a:latin typeface="+mn-ea"/>
                <a:cs typeface="함초롬돋움" panose="020B0604000101010101" pitchFamily="50" charset="-127"/>
              </a:rPr>
              <a:t>교육비납입증서등</a:t>
            </a:r>
            <a:r>
              <a:rPr lang="en-US" altLang="ko-KR" sz="1600" dirty="0" smtClean="0">
                <a:latin typeface="+mn-ea"/>
                <a:cs typeface="함초롬돋움" panose="020B0604000101010101" pitchFamily="50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600" dirty="0">
                <a:latin typeface="+mn-ea"/>
                <a:cs typeface="함초롬돋움" panose="020B0604000101010101" pitchFamily="50" charset="-127"/>
              </a:rPr>
              <a:t> </a:t>
            </a:r>
            <a:r>
              <a:rPr lang="en-US" altLang="ko-KR" sz="1600" dirty="0" smtClean="0">
                <a:latin typeface="+mn-ea"/>
                <a:cs typeface="함초롬돋움" panose="020B0604000101010101" pitchFamily="50" charset="-127"/>
              </a:rPr>
              <a:t> -&gt; </a:t>
            </a:r>
            <a:r>
              <a:rPr lang="ko-KR" altLang="en-US" sz="1600" dirty="0" err="1" smtClean="0">
                <a:latin typeface="+mn-ea"/>
                <a:cs typeface="함초롬돋움" panose="020B0604000101010101" pitchFamily="50" charset="-127"/>
              </a:rPr>
              <a:t>연수비는</a:t>
            </a:r>
            <a:r>
              <a:rPr lang="ko-KR" altLang="en-US" sz="1600" dirty="0" smtClean="0">
                <a:latin typeface="+mn-ea"/>
                <a:cs typeface="함초롬돋움" panose="020B0604000101010101" pitchFamily="50" charset="-127"/>
              </a:rPr>
              <a:t> 해외대학에 직접 송금되며</a:t>
            </a:r>
            <a:r>
              <a:rPr lang="en-US" altLang="ko-KR" sz="1600" dirty="0" smtClean="0">
                <a:latin typeface="+mn-ea"/>
                <a:cs typeface="함초롬돋움" panose="020B0604000101010101" pitchFamily="50" charset="-127"/>
              </a:rPr>
              <a:t>, </a:t>
            </a:r>
            <a:r>
              <a:rPr lang="ko-KR" altLang="en-US" sz="1600" dirty="0" smtClean="0">
                <a:latin typeface="+mn-ea"/>
                <a:cs typeface="함초롬돋움" panose="020B0604000101010101" pitchFamily="50" charset="-127"/>
              </a:rPr>
              <a:t>본교로 납입되지 않음</a:t>
            </a:r>
            <a:endParaRPr lang="en-US" altLang="ko-KR" sz="1600" dirty="0" smtClean="0">
              <a:latin typeface="+mn-ea"/>
              <a:cs typeface="함초롬돋움" panose="020B0604000101010101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150248" y="9472989"/>
            <a:ext cx="25747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err="1" smtClean="0"/>
              <a:t>대외협력처</a:t>
            </a:r>
            <a:r>
              <a:rPr lang="ko-KR" altLang="en-US" b="1" dirty="0" smtClean="0"/>
              <a:t> </a:t>
            </a:r>
            <a:r>
              <a:rPr lang="ko-KR" altLang="en-US" b="1" dirty="0" err="1" smtClean="0"/>
              <a:t>국제교류팀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1350752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551</TotalTime>
  <Words>225</Words>
  <Application>Microsoft Office PowerPoint</Application>
  <PresentationFormat>A4 용지(210x297mm)</PresentationFormat>
  <Paragraphs>32</Paragraphs>
  <Slides>1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8" baseType="lpstr">
      <vt:lpstr>HY목각파임B</vt:lpstr>
      <vt:lpstr>HY엽서L</vt:lpstr>
      <vt:lpstr>HY엽서M</vt:lpstr>
      <vt:lpstr>맑은 고딕</vt:lpstr>
      <vt:lpstr>함초롬돋움</vt:lpstr>
      <vt:lpstr>Arial</vt:lpstr>
      <vt:lpstr>Office 테마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cirjapan</dc:creator>
  <cp:lastModifiedBy>Windows 사용자</cp:lastModifiedBy>
  <cp:revision>68</cp:revision>
  <dcterms:created xsi:type="dcterms:W3CDTF">2013-05-10T00:14:41Z</dcterms:created>
  <dcterms:modified xsi:type="dcterms:W3CDTF">2019-04-04T10:31:57Z</dcterms:modified>
</cp:coreProperties>
</file>