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320" r:id="rId2"/>
    <p:sldId id="415" r:id="rId3"/>
    <p:sldId id="413" r:id="rId4"/>
    <p:sldId id="343" r:id="rId5"/>
    <p:sldId id="424" r:id="rId6"/>
    <p:sldId id="409" r:id="rId7"/>
    <p:sldId id="420" r:id="rId8"/>
    <p:sldId id="422" r:id="rId9"/>
    <p:sldId id="408" r:id="rId10"/>
    <p:sldId id="406" r:id="rId11"/>
  </p:sldIdLst>
  <p:sldSz cx="9144000" cy="6858000" type="screen4x3"/>
  <p:notesSz cx="6807200" cy="9939338"/>
  <p:embeddedFontLst>
    <p:embeddedFont>
      <p:font typeface="HY견고딕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372"/>
    <a:srgbClr val="CC0066"/>
    <a:srgbClr val="000066"/>
    <a:srgbClr val="329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87613" autoAdjust="0"/>
  </p:normalViewPr>
  <p:slideViewPr>
    <p:cSldViewPr>
      <p:cViewPr varScale="1">
        <p:scale>
          <a:sx n="61" d="100"/>
          <a:sy n="61" d="100"/>
        </p:scale>
        <p:origin x="1552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748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D99DA8-A1B8-4D44-B5E7-DE87514EBF31}" type="doc">
      <dgm:prSet loTypeId="urn:microsoft.com/office/officeart/2005/8/layout/hProcess6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E93651B1-67B5-4E91-8768-3FFAB25E1CD0}">
      <dgm:prSet phldrT="[텍스트]" custT="1"/>
      <dgm:spPr/>
      <dgm:t>
        <a:bodyPr/>
        <a:lstStyle/>
        <a:p>
          <a:pPr algn="ctr" latinLnBrk="1"/>
          <a:r>
            <a:rPr lang="en-US" altLang="ko-KR" sz="1200" b="1" spc="-150" dirty="0" smtClean="0">
              <a:solidFill>
                <a:schemeClr val="tx1"/>
              </a:solidFill>
              <a:effectLst/>
            </a:rPr>
            <a:t>1</a:t>
          </a:r>
          <a:r>
            <a:rPr lang="ko-KR" altLang="en-US" sz="1200" b="1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b="1" spc="-150" dirty="0">
            <a:solidFill>
              <a:schemeClr val="tx1"/>
            </a:solidFill>
            <a:effectLst/>
          </a:endParaRPr>
        </a:p>
      </dgm:t>
    </dgm:pt>
    <dgm:pt modelId="{6FFE184A-F548-4942-AB24-B512B097EB9A}" type="parTrans" cxnId="{D5349F74-75A2-4F58-943F-B4BD99FDB7FE}">
      <dgm:prSet/>
      <dgm:spPr/>
      <dgm:t>
        <a:bodyPr/>
        <a:lstStyle/>
        <a:p>
          <a:pPr latinLnBrk="1"/>
          <a:endParaRPr lang="ko-KR" altLang="en-US"/>
        </a:p>
      </dgm:t>
    </dgm:pt>
    <dgm:pt modelId="{896C0C67-AC23-4E3C-AECD-45FF3ED37B35}" type="sibTrans" cxnId="{D5349F74-75A2-4F58-943F-B4BD99FDB7FE}">
      <dgm:prSet/>
      <dgm:spPr/>
      <dgm:t>
        <a:bodyPr/>
        <a:lstStyle/>
        <a:p>
          <a:pPr latinLnBrk="1"/>
          <a:endParaRPr lang="ko-KR" altLang="en-US"/>
        </a:p>
      </dgm:t>
    </dgm:pt>
    <dgm:pt modelId="{1DDE36FB-DEE6-4ACD-88D5-557FC314DA0E}">
      <dgm:prSet phldrT="[텍스트]" custT="1"/>
      <dgm:spPr/>
      <dgm:t>
        <a:bodyPr/>
        <a:lstStyle/>
        <a:p>
          <a:pPr latinLnBrk="1"/>
          <a:r>
            <a:rPr lang="en-US" altLang="ko-KR" sz="1200" b="1" spc="-150" dirty="0" smtClean="0">
              <a:solidFill>
                <a:schemeClr val="tx1"/>
              </a:solidFill>
              <a:effectLst/>
            </a:rPr>
            <a:t>2</a:t>
          </a:r>
          <a:r>
            <a:rPr lang="ko-KR" altLang="en-US" sz="1200" b="1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spc="-150" dirty="0">
            <a:solidFill>
              <a:schemeClr val="tx1"/>
            </a:solidFill>
            <a:effectLst/>
          </a:endParaRPr>
        </a:p>
      </dgm:t>
    </dgm:pt>
    <dgm:pt modelId="{9B2BDF79-4FBA-48BD-8D2D-1EE02B26FE00}" type="parTrans" cxnId="{73DCAC76-C571-4E53-96D0-4357E60BAE41}">
      <dgm:prSet/>
      <dgm:spPr/>
      <dgm:t>
        <a:bodyPr/>
        <a:lstStyle/>
        <a:p>
          <a:pPr latinLnBrk="1"/>
          <a:endParaRPr lang="ko-KR" altLang="en-US"/>
        </a:p>
      </dgm:t>
    </dgm:pt>
    <dgm:pt modelId="{D9999C8D-5913-478D-AFFB-9398CA2450B8}" type="sibTrans" cxnId="{73DCAC76-C571-4E53-96D0-4357E60BAE41}">
      <dgm:prSet/>
      <dgm:spPr/>
      <dgm:t>
        <a:bodyPr/>
        <a:lstStyle/>
        <a:p>
          <a:pPr latinLnBrk="1"/>
          <a:endParaRPr lang="ko-KR" altLang="en-US"/>
        </a:p>
      </dgm:t>
    </dgm:pt>
    <dgm:pt modelId="{0DD34E9F-225E-478F-A5AB-350B56FF0994}">
      <dgm:prSet phldrT="[텍스트]" custT="1"/>
      <dgm:spPr/>
      <dgm:t>
        <a:bodyPr/>
        <a:lstStyle/>
        <a:p>
          <a:pPr latinLnBrk="1"/>
          <a:r>
            <a:rPr lang="en-US" altLang="ko-KR" sz="1200" b="1" spc="-150" dirty="0" smtClean="0">
              <a:solidFill>
                <a:schemeClr val="tx1"/>
              </a:solidFill>
              <a:effectLst/>
            </a:rPr>
            <a:t>3</a:t>
          </a:r>
          <a:r>
            <a:rPr lang="ko-KR" altLang="en-US" sz="1200" b="1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spc="-150" dirty="0">
            <a:solidFill>
              <a:schemeClr val="tx1"/>
            </a:solidFill>
            <a:effectLst/>
          </a:endParaRPr>
        </a:p>
      </dgm:t>
    </dgm:pt>
    <dgm:pt modelId="{A6D2ABF9-B9FE-4CFC-BB6C-8DCE7CEFEEF2}" type="parTrans" cxnId="{64C95614-F288-40AB-8C72-FE1A4FC18D23}">
      <dgm:prSet/>
      <dgm:spPr/>
      <dgm:t>
        <a:bodyPr/>
        <a:lstStyle/>
        <a:p>
          <a:pPr latinLnBrk="1"/>
          <a:endParaRPr lang="ko-KR" altLang="en-US"/>
        </a:p>
      </dgm:t>
    </dgm:pt>
    <dgm:pt modelId="{014ABFA4-8CAF-4F01-9DE4-19D8CFACAABD}" type="sibTrans" cxnId="{64C95614-F288-40AB-8C72-FE1A4FC18D23}">
      <dgm:prSet/>
      <dgm:spPr/>
      <dgm:t>
        <a:bodyPr/>
        <a:lstStyle/>
        <a:p>
          <a:pPr latinLnBrk="1"/>
          <a:endParaRPr lang="ko-KR" altLang="en-US"/>
        </a:p>
      </dgm:t>
    </dgm:pt>
    <dgm:pt modelId="{83F411CA-F0D0-44C1-AAD2-FCB29474F604}">
      <dgm:prSet phldrT="[텍스트]" custT="1"/>
      <dgm:spPr/>
      <dgm:t>
        <a:bodyPr/>
        <a:lstStyle/>
        <a:p>
          <a:pPr latinLnBrk="1"/>
          <a:r>
            <a:rPr lang="en-US" altLang="ko-KR" sz="1200" b="1" spc="-150" dirty="0" smtClean="0">
              <a:solidFill>
                <a:schemeClr val="tx1"/>
              </a:solidFill>
              <a:effectLst/>
            </a:rPr>
            <a:t>4</a:t>
          </a:r>
          <a:r>
            <a:rPr lang="ko-KR" altLang="en-US" sz="1200" b="1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spc="-150" dirty="0">
            <a:solidFill>
              <a:schemeClr val="tx1"/>
            </a:solidFill>
            <a:effectLst/>
          </a:endParaRPr>
        </a:p>
      </dgm:t>
    </dgm:pt>
    <dgm:pt modelId="{A7859A01-8B94-4E8E-8E7E-8A0E30C7D903}" type="parTrans" cxnId="{9A5A41C0-CE0A-457D-919D-8B7356145998}">
      <dgm:prSet/>
      <dgm:spPr/>
      <dgm:t>
        <a:bodyPr/>
        <a:lstStyle/>
        <a:p>
          <a:pPr latinLnBrk="1"/>
          <a:endParaRPr lang="ko-KR" altLang="en-US"/>
        </a:p>
      </dgm:t>
    </dgm:pt>
    <dgm:pt modelId="{7CA3DF90-A909-469E-A9BC-7744B0E2A498}" type="sibTrans" cxnId="{9A5A41C0-CE0A-457D-919D-8B7356145998}">
      <dgm:prSet/>
      <dgm:spPr/>
      <dgm:t>
        <a:bodyPr/>
        <a:lstStyle/>
        <a:p>
          <a:pPr latinLnBrk="1"/>
          <a:endParaRPr lang="ko-KR" altLang="en-US"/>
        </a:p>
      </dgm:t>
    </dgm:pt>
    <dgm:pt modelId="{9B309062-1BC0-451A-B072-C5CCE26312B5}">
      <dgm:prSet phldrT="[텍스트]" custT="1"/>
      <dgm:spPr/>
      <dgm:t>
        <a:bodyPr/>
        <a:lstStyle/>
        <a:p>
          <a:pPr latinLnBrk="1"/>
          <a:r>
            <a:rPr lang="en-US" altLang="ko-KR" sz="1200" b="1" spc="-150" dirty="0" smtClean="0">
              <a:solidFill>
                <a:schemeClr val="tx1"/>
              </a:solidFill>
              <a:effectLst/>
            </a:rPr>
            <a:t>5</a:t>
          </a:r>
          <a:r>
            <a:rPr lang="ko-KR" altLang="en-US" sz="1200" b="1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spc="-150" dirty="0">
            <a:solidFill>
              <a:schemeClr val="tx1"/>
            </a:solidFill>
            <a:effectLst/>
          </a:endParaRPr>
        </a:p>
      </dgm:t>
    </dgm:pt>
    <dgm:pt modelId="{158998FB-6240-40D0-B9E9-B7F8BA598375}" type="parTrans" cxnId="{4B7B1C6A-C4B5-441C-ACB4-EF525E17F46F}">
      <dgm:prSet/>
      <dgm:spPr/>
      <dgm:t>
        <a:bodyPr/>
        <a:lstStyle/>
        <a:p>
          <a:pPr latinLnBrk="1"/>
          <a:endParaRPr lang="ko-KR" altLang="en-US"/>
        </a:p>
      </dgm:t>
    </dgm:pt>
    <dgm:pt modelId="{4F275CF8-C886-46D5-BC54-248C2BC903E0}" type="sibTrans" cxnId="{4B7B1C6A-C4B5-441C-ACB4-EF525E17F46F}">
      <dgm:prSet/>
      <dgm:spPr/>
      <dgm:t>
        <a:bodyPr/>
        <a:lstStyle/>
        <a:p>
          <a:pPr latinLnBrk="1"/>
          <a:endParaRPr lang="ko-KR" altLang="en-US" dirty="0"/>
        </a:p>
      </dgm:t>
    </dgm:pt>
    <dgm:pt modelId="{053AA70F-CD2E-46B8-AD30-30BEF890E194}" type="pres">
      <dgm:prSet presAssocID="{33D99DA8-A1B8-4D44-B5E7-DE87514EBF3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91E3EBE-471F-4D27-88F4-B92B33216F3A}" type="pres">
      <dgm:prSet presAssocID="{E93651B1-67B5-4E91-8768-3FFAB25E1CD0}" presName="compNode" presStyleCnt="0"/>
      <dgm:spPr/>
    </dgm:pt>
    <dgm:pt modelId="{4138A4CB-2FEF-4118-9650-B8D92EF000DB}" type="pres">
      <dgm:prSet presAssocID="{E93651B1-67B5-4E91-8768-3FFAB25E1CD0}" presName="noGeometry" presStyleCnt="0"/>
      <dgm:spPr/>
    </dgm:pt>
    <dgm:pt modelId="{85D59B8D-AAD7-4456-94A3-E0D32688259E}" type="pres">
      <dgm:prSet presAssocID="{E93651B1-67B5-4E91-8768-3FFAB25E1CD0}" presName="childTextVisible" presStyleLbl="bgAccFollowNode1" presStyleIdx="0" presStyleCnt="5" custScaleX="116007">
        <dgm:presLayoutVars>
          <dgm:bulletEnabled val="1"/>
        </dgm:presLayoutVars>
      </dgm:prSet>
      <dgm:spPr/>
    </dgm:pt>
    <dgm:pt modelId="{446727FB-8483-4B03-B6A2-01942EA4CB03}" type="pres">
      <dgm:prSet presAssocID="{E93651B1-67B5-4E91-8768-3FFAB25E1CD0}" presName="childTextHidden" presStyleLbl="bgAccFollowNode1" presStyleIdx="0" presStyleCnt="5"/>
      <dgm:spPr/>
    </dgm:pt>
    <dgm:pt modelId="{B87D903F-204D-4348-B01A-5F625558485C}" type="pres">
      <dgm:prSet presAssocID="{E93651B1-67B5-4E91-8768-3FFAB25E1CD0}" presName="parentText" presStyleLbl="node1" presStyleIdx="0" presStyleCnt="5" custScaleX="81226" custScaleY="81226" custLinFactNeighborX="-18171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4E6825-7AF6-42F7-9F85-AFBC5E78C6A8}" type="pres">
      <dgm:prSet presAssocID="{E93651B1-67B5-4E91-8768-3FFAB25E1CD0}" presName="aSpace" presStyleCnt="0"/>
      <dgm:spPr/>
    </dgm:pt>
    <dgm:pt modelId="{D85723CE-64C7-4590-87DF-1221AABC0F31}" type="pres">
      <dgm:prSet presAssocID="{1DDE36FB-DEE6-4ACD-88D5-557FC314DA0E}" presName="compNode" presStyleCnt="0"/>
      <dgm:spPr/>
    </dgm:pt>
    <dgm:pt modelId="{39DDFA61-C910-494C-AA09-85787339CEAA}" type="pres">
      <dgm:prSet presAssocID="{1DDE36FB-DEE6-4ACD-88D5-557FC314DA0E}" presName="noGeometry" presStyleCnt="0"/>
      <dgm:spPr/>
    </dgm:pt>
    <dgm:pt modelId="{B9194927-E15F-49A9-9590-5FCE884998C1}" type="pres">
      <dgm:prSet presAssocID="{1DDE36FB-DEE6-4ACD-88D5-557FC314DA0E}" presName="childTextVisible" presStyleLbl="bgAccFollowNode1" presStyleIdx="1" presStyleCnt="5" custScaleX="120608">
        <dgm:presLayoutVars>
          <dgm:bulletEnabled val="1"/>
        </dgm:presLayoutVars>
      </dgm:prSet>
      <dgm:spPr/>
    </dgm:pt>
    <dgm:pt modelId="{D896B512-F4E2-4362-B926-2D548274CEDA}" type="pres">
      <dgm:prSet presAssocID="{1DDE36FB-DEE6-4ACD-88D5-557FC314DA0E}" presName="childTextHidden" presStyleLbl="bgAccFollowNode1" presStyleIdx="1" presStyleCnt="5"/>
      <dgm:spPr/>
    </dgm:pt>
    <dgm:pt modelId="{5A71B3CC-C28F-4B4E-87EB-6D36C9FF6DF9}" type="pres">
      <dgm:prSet presAssocID="{1DDE36FB-DEE6-4ACD-88D5-557FC314DA0E}" presName="parentText" presStyleLbl="node1" presStyleIdx="1" presStyleCnt="5" custScaleX="81226" custScaleY="81226" custLinFactNeighborX="-1340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65D392-F5EC-4099-9B27-3DB8793CE6C0}" type="pres">
      <dgm:prSet presAssocID="{1DDE36FB-DEE6-4ACD-88D5-557FC314DA0E}" presName="aSpace" presStyleCnt="0"/>
      <dgm:spPr/>
    </dgm:pt>
    <dgm:pt modelId="{CE7962D2-652F-42ED-8A8A-28796B1A3D1A}" type="pres">
      <dgm:prSet presAssocID="{0DD34E9F-225E-478F-A5AB-350B56FF0994}" presName="compNode" presStyleCnt="0"/>
      <dgm:spPr/>
    </dgm:pt>
    <dgm:pt modelId="{45F69C8E-C6B9-49A2-A13D-1B725E2EEB52}" type="pres">
      <dgm:prSet presAssocID="{0DD34E9F-225E-478F-A5AB-350B56FF0994}" presName="noGeometry" presStyleCnt="0"/>
      <dgm:spPr/>
    </dgm:pt>
    <dgm:pt modelId="{FB216485-EDAB-4853-B4FA-30E5AF5D96C9}" type="pres">
      <dgm:prSet presAssocID="{0DD34E9F-225E-478F-A5AB-350B56FF0994}" presName="childTextVisible" presStyleLbl="bgAccFollowNode1" presStyleIdx="2" presStyleCnt="5" custScaleX="114207">
        <dgm:presLayoutVars>
          <dgm:bulletEnabled val="1"/>
        </dgm:presLayoutVars>
      </dgm:prSet>
      <dgm:spPr/>
    </dgm:pt>
    <dgm:pt modelId="{9CBA049A-1FB7-4779-869F-C52EA365D727}" type="pres">
      <dgm:prSet presAssocID="{0DD34E9F-225E-478F-A5AB-350B56FF0994}" presName="childTextHidden" presStyleLbl="bgAccFollowNode1" presStyleIdx="2" presStyleCnt="5"/>
      <dgm:spPr/>
    </dgm:pt>
    <dgm:pt modelId="{076D3D75-3A4B-470D-8537-B97447BC0AF7}" type="pres">
      <dgm:prSet presAssocID="{0DD34E9F-225E-478F-A5AB-350B56FF0994}" presName="parentText" presStyleLbl="node1" presStyleIdx="2" presStyleCnt="5" custScaleX="81226" custScaleY="81226" custLinFactNeighborX="-1340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4D1636-8C0D-4FB4-9486-1DC3E3C6652E}" type="pres">
      <dgm:prSet presAssocID="{0DD34E9F-225E-478F-A5AB-350B56FF0994}" presName="aSpace" presStyleCnt="0"/>
      <dgm:spPr/>
    </dgm:pt>
    <dgm:pt modelId="{1AD12E3F-CF07-4863-AEC5-B26BA3C1E131}" type="pres">
      <dgm:prSet presAssocID="{83F411CA-F0D0-44C1-AAD2-FCB29474F604}" presName="compNode" presStyleCnt="0"/>
      <dgm:spPr/>
    </dgm:pt>
    <dgm:pt modelId="{7E4AB31D-BCE6-4A8C-9DD3-4E9C715AAC68}" type="pres">
      <dgm:prSet presAssocID="{83F411CA-F0D0-44C1-AAD2-FCB29474F604}" presName="noGeometry" presStyleCnt="0"/>
      <dgm:spPr/>
    </dgm:pt>
    <dgm:pt modelId="{BA5526EB-678A-4986-87BC-F887C26968BD}" type="pres">
      <dgm:prSet presAssocID="{83F411CA-F0D0-44C1-AAD2-FCB29474F604}" presName="childTextVisible" presStyleLbl="bgAccFollowNode1" presStyleIdx="3" presStyleCnt="5" custScaleX="116594">
        <dgm:presLayoutVars>
          <dgm:bulletEnabled val="1"/>
        </dgm:presLayoutVars>
      </dgm:prSet>
      <dgm:spPr/>
    </dgm:pt>
    <dgm:pt modelId="{B7A38938-8DA3-4B09-AA24-4CD1DD717F60}" type="pres">
      <dgm:prSet presAssocID="{83F411CA-F0D0-44C1-AAD2-FCB29474F604}" presName="childTextHidden" presStyleLbl="bgAccFollowNode1" presStyleIdx="3" presStyleCnt="5"/>
      <dgm:spPr/>
    </dgm:pt>
    <dgm:pt modelId="{7B61EFC0-6B55-4775-A3D4-308F27A4489B}" type="pres">
      <dgm:prSet presAssocID="{83F411CA-F0D0-44C1-AAD2-FCB29474F604}" presName="parentText" presStyleLbl="node1" presStyleIdx="3" presStyleCnt="5" custScaleX="81226" custScaleY="81226" custLinFactNeighborX="-1340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99C6417-8136-4CB5-A0FF-64CC313538C9}" type="pres">
      <dgm:prSet presAssocID="{83F411CA-F0D0-44C1-AAD2-FCB29474F604}" presName="aSpace" presStyleCnt="0"/>
      <dgm:spPr/>
    </dgm:pt>
    <dgm:pt modelId="{B69E8BA4-4B14-465B-866E-5C2306B761D3}" type="pres">
      <dgm:prSet presAssocID="{9B309062-1BC0-451A-B072-C5CCE26312B5}" presName="compNode" presStyleCnt="0"/>
      <dgm:spPr/>
    </dgm:pt>
    <dgm:pt modelId="{DE337014-C0CE-4874-96A8-B0062BD5903E}" type="pres">
      <dgm:prSet presAssocID="{9B309062-1BC0-451A-B072-C5CCE26312B5}" presName="noGeometry" presStyleCnt="0"/>
      <dgm:spPr/>
    </dgm:pt>
    <dgm:pt modelId="{656E22E7-5BD2-4EF1-8185-4609911237EA}" type="pres">
      <dgm:prSet presAssocID="{9B309062-1BC0-451A-B072-C5CCE26312B5}" presName="childTextVisible" presStyleLbl="bgAccFollowNode1" presStyleIdx="4" presStyleCnt="5">
        <dgm:presLayoutVars>
          <dgm:bulletEnabled val="1"/>
        </dgm:presLayoutVars>
      </dgm:prSet>
      <dgm:spPr/>
    </dgm:pt>
    <dgm:pt modelId="{5A023FDC-ED95-4C91-B92E-E236FF87379C}" type="pres">
      <dgm:prSet presAssocID="{9B309062-1BC0-451A-B072-C5CCE26312B5}" presName="childTextHidden" presStyleLbl="bgAccFollowNode1" presStyleIdx="4" presStyleCnt="5"/>
      <dgm:spPr/>
    </dgm:pt>
    <dgm:pt modelId="{8436C333-230A-494B-BB2A-205BF2E7C730}" type="pres">
      <dgm:prSet presAssocID="{9B309062-1BC0-451A-B072-C5CCE26312B5}" presName="parentText" presStyleLbl="node1" presStyleIdx="4" presStyleCnt="5" custScaleX="81226" custScaleY="81226" custLinFactNeighborX="-1340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A5A41C0-CE0A-457D-919D-8B7356145998}" srcId="{33D99DA8-A1B8-4D44-B5E7-DE87514EBF31}" destId="{83F411CA-F0D0-44C1-AAD2-FCB29474F604}" srcOrd="3" destOrd="0" parTransId="{A7859A01-8B94-4E8E-8E7E-8A0E30C7D903}" sibTransId="{7CA3DF90-A909-469E-A9BC-7744B0E2A498}"/>
    <dgm:cxn modelId="{BF81738B-D63E-4B64-B47C-9926DEDE3DC1}" type="presOf" srcId="{E93651B1-67B5-4E91-8768-3FFAB25E1CD0}" destId="{B87D903F-204D-4348-B01A-5F625558485C}" srcOrd="0" destOrd="0" presId="urn:microsoft.com/office/officeart/2005/8/layout/hProcess6"/>
    <dgm:cxn modelId="{323B321B-4679-4744-A614-5ABDD02905FB}" type="presOf" srcId="{1DDE36FB-DEE6-4ACD-88D5-557FC314DA0E}" destId="{5A71B3CC-C28F-4B4E-87EB-6D36C9FF6DF9}" srcOrd="0" destOrd="0" presId="urn:microsoft.com/office/officeart/2005/8/layout/hProcess6"/>
    <dgm:cxn modelId="{4EB5F23A-408D-4EE7-B369-7D78794BD7D9}" type="presOf" srcId="{83F411CA-F0D0-44C1-AAD2-FCB29474F604}" destId="{7B61EFC0-6B55-4775-A3D4-308F27A4489B}" srcOrd="0" destOrd="0" presId="urn:microsoft.com/office/officeart/2005/8/layout/hProcess6"/>
    <dgm:cxn modelId="{0995F42F-CE09-41B7-882F-12BDC281BD20}" type="presOf" srcId="{33D99DA8-A1B8-4D44-B5E7-DE87514EBF31}" destId="{053AA70F-CD2E-46B8-AD30-30BEF890E194}" srcOrd="0" destOrd="0" presId="urn:microsoft.com/office/officeart/2005/8/layout/hProcess6"/>
    <dgm:cxn modelId="{D5349F74-75A2-4F58-943F-B4BD99FDB7FE}" srcId="{33D99DA8-A1B8-4D44-B5E7-DE87514EBF31}" destId="{E93651B1-67B5-4E91-8768-3FFAB25E1CD0}" srcOrd="0" destOrd="0" parTransId="{6FFE184A-F548-4942-AB24-B512B097EB9A}" sibTransId="{896C0C67-AC23-4E3C-AECD-45FF3ED37B35}"/>
    <dgm:cxn modelId="{B1A623A0-EE2D-4FD2-8BF7-3560EF5F5B68}" type="presOf" srcId="{9B309062-1BC0-451A-B072-C5CCE26312B5}" destId="{8436C333-230A-494B-BB2A-205BF2E7C730}" srcOrd="0" destOrd="0" presId="urn:microsoft.com/office/officeart/2005/8/layout/hProcess6"/>
    <dgm:cxn modelId="{64C95614-F288-40AB-8C72-FE1A4FC18D23}" srcId="{33D99DA8-A1B8-4D44-B5E7-DE87514EBF31}" destId="{0DD34E9F-225E-478F-A5AB-350B56FF0994}" srcOrd="2" destOrd="0" parTransId="{A6D2ABF9-B9FE-4CFC-BB6C-8DCE7CEFEEF2}" sibTransId="{014ABFA4-8CAF-4F01-9DE4-19D8CFACAABD}"/>
    <dgm:cxn modelId="{C491E995-2FB2-4FFA-A697-E6504DF3B0E7}" type="presOf" srcId="{0DD34E9F-225E-478F-A5AB-350B56FF0994}" destId="{076D3D75-3A4B-470D-8537-B97447BC0AF7}" srcOrd="0" destOrd="0" presId="urn:microsoft.com/office/officeart/2005/8/layout/hProcess6"/>
    <dgm:cxn modelId="{73DCAC76-C571-4E53-96D0-4357E60BAE41}" srcId="{33D99DA8-A1B8-4D44-B5E7-DE87514EBF31}" destId="{1DDE36FB-DEE6-4ACD-88D5-557FC314DA0E}" srcOrd="1" destOrd="0" parTransId="{9B2BDF79-4FBA-48BD-8D2D-1EE02B26FE00}" sibTransId="{D9999C8D-5913-478D-AFFB-9398CA2450B8}"/>
    <dgm:cxn modelId="{4B7B1C6A-C4B5-441C-ACB4-EF525E17F46F}" srcId="{33D99DA8-A1B8-4D44-B5E7-DE87514EBF31}" destId="{9B309062-1BC0-451A-B072-C5CCE26312B5}" srcOrd="4" destOrd="0" parTransId="{158998FB-6240-40D0-B9E9-B7F8BA598375}" sibTransId="{4F275CF8-C886-46D5-BC54-248C2BC903E0}"/>
    <dgm:cxn modelId="{95E879F1-C847-4359-900F-0F7909D30075}" type="presParOf" srcId="{053AA70F-CD2E-46B8-AD30-30BEF890E194}" destId="{A91E3EBE-471F-4D27-88F4-B92B33216F3A}" srcOrd="0" destOrd="0" presId="urn:microsoft.com/office/officeart/2005/8/layout/hProcess6"/>
    <dgm:cxn modelId="{6199DF8A-700C-400B-8F82-38263E9E7F2E}" type="presParOf" srcId="{A91E3EBE-471F-4D27-88F4-B92B33216F3A}" destId="{4138A4CB-2FEF-4118-9650-B8D92EF000DB}" srcOrd="0" destOrd="0" presId="urn:microsoft.com/office/officeart/2005/8/layout/hProcess6"/>
    <dgm:cxn modelId="{534B9C65-FF29-4777-941A-8863E4CCC477}" type="presParOf" srcId="{A91E3EBE-471F-4D27-88F4-B92B33216F3A}" destId="{85D59B8D-AAD7-4456-94A3-E0D32688259E}" srcOrd="1" destOrd="0" presId="urn:microsoft.com/office/officeart/2005/8/layout/hProcess6"/>
    <dgm:cxn modelId="{4EDA7E91-25BB-47F6-8B81-9EFF7E402E39}" type="presParOf" srcId="{A91E3EBE-471F-4D27-88F4-B92B33216F3A}" destId="{446727FB-8483-4B03-B6A2-01942EA4CB03}" srcOrd="2" destOrd="0" presId="urn:microsoft.com/office/officeart/2005/8/layout/hProcess6"/>
    <dgm:cxn modelId="{9D966F44-E32B-4055-829E-EFE38161A484}" type="presParOf" srcId="{A91E3EBE-471F-4D27-88F4-B92B33216F3A}" destId="{B87D903F-204D-4348-B01A-5F625558485C}" srcOrd="3" destOrd="0" presId="urn:microsoft.com/office/officeart/2005/8/layout/hProcess6"/>
    <dgm:cxn modelId="{FC7FF2AE-9C90-40DA-AAF1-11BD5CDFC8A1}" type="presParOf" srcId="{053AA70F-CD2E-46B8-AD30-30BEF890E194}" destId="{EC4E6825-7AF6-42F7-9F85-AFBC5E78C6A8}" srcOrd="1" destOrd="0" presId="urn:microsoft.com/office/officeart/2005/8/layout/hProcess6"/>
    <dgm:cxn modelId="{8FA0FC3F-39D4-4441-8048-B91F8F181F8E}" type="presParOf" srcId="{053AA70F-CD2E-46B8-AD30-30BEF890E194}" destId="{D85723CE-64C7-4590-87DF-1221AABC0F31}" srcOrd="2" destOrd="0" presId="urn:microsoft.com/office/officeart/2005/8/layout/hProcess6"/>
    <dgm:cxn modelId="{9D9F00E9-BF4F-4F96-9E17-6E0082E2EBA7}" type="presParOf" srcId="{D85723CE-64C7-4590-87DF-1221AABC0F31}" destId="{39DDFA61-C910-494C-AA09-85787339CEAA}" srcOrd="0" destOrd="0" presId="urn:microsoft.com/office/officeart/2005/8/layout/hProcess6"/>
    <dgm:cxn modelId="{B4C7E752-B1BF-4686-BC40-2A89A35E38E4}" type="presParOf" srcId="{D85723CE-64C7-4590-87DF-1221AABC0F31}" destId="{B9194927-E15F-49A9-9590-5FCE884998C1}" srcOrd="1" destOrd="0" presId="urn:microsoft.com/office/officeart/2005/8/layout/hProcess6"/>
    <dgm:cxn modelId="{E89924A8-BF09-4322-9600-5C8DFEDDC465}" type="presParOf" srcId="{D85723CE-64C7-4590-87DF-1221AABC0F31}" destId="{D896B512-F4E2-4362-B926-2D548274CEDA}" srcOrd="2" destOrd="0" presId="urn:microsoft.com/office/officeart/2005/8/layout/hProcess6"/>
    <dgm:cxn modelId="{1CB684B9-4DCB-48C2-9703-59E83668173B}" type="presParOf" srcId="{D85723CE-64C7-4590-87DF-1221AABC0F31}" destId="{5A71B3CC-C28F-4B4E-87EB-6D36C9FF6DF9}" srcOrd="3" destOrd="0" presId="urn:microsoft.com/office/officeart/2005/8/layout/hProcess6"/>
    <dgm:cxn modelId="{575FB5C0-445A-41E6-ACCC-E5E7758F57EB}" type="presParOf" srcId="{053AA70F-CD2E-46B8-AD30-30BEF890E194}" destId="{6465D392-F5EC-4099-9B27-3DB8793CE6C0}" srcOrd="3" destOrd="0" presId="urn:microsoft.com/office/officeart/2005/8/layout/hProcess6"/>
    <dgm:cxn modelId="{53529463-4AEE-4442-97BA-0318EE2B571B}" type="presParOf" srcId="{053AA70F-CD2E-46B8-AD30-30BEF890E194}" destId="{CE7962D2-652F-42ED-8A8A-28796B1A3D1A}" srcOrd="4" destOrd="0" presId="urn:microsoft.com/office/officeart/2005/8/layout/hProcess6"/>
    <dgm:cxn modelId="{82626DF4-A1BA-44C5-80BC-8F519577546C}" type="presParOf" srcId="{CE7962D2-652F-42ED-8A8A-28796B1A3D1A}" destId="{45F69C8E-C6B9-49A2-A13D-1B725E2EEB52}" srcOrd="0" destOrd="0" presId="urn:microsoft.com/office/officeart/2005/8/layout/hProcess6"/>
    <dgm:cxn modelId="{B3E5F6AE-359E-46E7-B6AA-08E0C269E4FD}" type="presParOf" srcId="{CE7962D2-652F-42ED-8A8A-28796B1A3D1A}" destId="{FB216485-EDAB-4853-B4FA-30E5AF5D96C9}" srcOrd="1" destOrd="0" presId="urn:microsoft.com/office/officeart/2005/8/layout/hProcess6"/>
    <dgm:cxn modelId="{AAACD00C-A755-4951-B205-6870A3164A75}" type="presParOf" srcId="{CE7962D2-652F-42ED-8A8A-28796B1A3D1A}" destId="{9CBA049A-1FB7-4779-869F-C52EA365D727}" srcOrd="2" destOrd="0" presId="urn:microsoft.com/office/officeart/2005/8/layout/hProcess6"/>
    <dgm:cxn modelId="{FCD4F80B-B29D-418A-AAA7-2DFB944F276F}" type="presParOf" srcId="{CE7962D2-652F-42ED-8A8A-28796B1A3D1A}" destId="{076D3D75-3A4B-470D-8537-B97447BC0AF7}" srcOrd="3" destOrd="0" presId="urn:microsoft.com/office/officeart/2005/8/layout/hProcess6"/>
    <dgm:cxn modelId="{3DDC2F35-7316-4463-B8A7-CBF4DC6086CA}" type="presParOf" srcId="{053AA70F-CD2E-46B8-AD30-30BEF890E194}" destId="{684D1636-8C0D-4FB4-9486-1DC3E3C6652E}" srcOrd="5" destOrd="0" presId="urn:microsoft.com/office/officeart/2005/8/layout/hProcess6"/>
    <dgm:cxn modelId="{7313082F-A622-4513-B3F4-3DD55FC1ECE8}" type="presParOf" srcId="{053AA70F-CD2E-46B8-AD30-30BEF890E194}" destId="{1AD12E3F-CF07-4863-AEC5-B26BA3C1E131}" srcOrd="6" destOrd="0" presId="urn:microsoft.com/office/officeart/2005/8/layout/hProcess6"/>
    <dgm:cxn modelId="{5F2A00D6-2CC9-4A48-AA32-EF542DE29E5D}" type="presParOf" srcId="{1AD12E3F-CF07-4863-AEC5-B26BA3C1E131}" destId="{7E4AB31D-BCE6-4A8C-9DD3-4E9C715AAC68}" srcOrd="0" destOrd="0" presId="urn:microsoft.com/office/officeart/2005/8/layout/hProcess6"/>
    <dgm:cxn modelId="{7AB3B243-63AE-48FE-A4CF-61C5F9E09580}" type="presParOf" srcId="{1AD12E3F-CF07-4863-AEC5-B26BA3C1E131}" destId="{BA5526EB-678A-4986-87BC-F887C26968BD}" srcOrd="1" destOrd="0" presId="urn:microsoft.com/office/officeart/2005/8/layout/hProcess6"/>
    <dgm:cxn modelId="{AE8FB94C-4319-409D-9C98-E5C9474F63C7}" type="presParOf" srcId="{1AD12E3F-CF07-4863-AEC5-B26BA3C1E131}" destId="{B7A38938-8DA3-4B09-AA24-4CD1DD717F60}" srcOrd="2" destOrd="0" presId="urn:microsoft.com/office/officeart/2005/8/layout/hProcess6"/>
    <dgm:cxn modelId="{E28C26DA-BD8E-4897-943F-1AC46BB17521}" type="presParOf" srcId="{1AD12E3F-CF07-4863-AEC5-B26BA3C1E131}" destId="{7B61EFC0-6B55-4775-A3D4-308F27A4489B}" srcOrd="3" destOrd="0" presId="urn:microsoft.com/office/officeart/2005/8/layout/hProcess6"/>
    <dgm:cxn modelId="{DF533A75-C886-4BC9-A87B-0D0C03C6E166}" type="presParOf" srcId="{053AA70F-CD2E-46B8-AD30-30BEF890E194}" destId="{199C6417-8136-4CB5-A0FF-64CC313538C9}" srcOrd="7" destOrd="0" presId="urn:microsoft.com/office/officeart/2005/8/layout/hProcess6"/>
    <dgm:cxn modelId="{2C96F447-4FF3-4516-AAFE-29BBD4EB3724}" type="presParOf" srcId="{053AA70F-CD2E-46B8-AD30-30BEF890E194}" destId="{B69E8BA4-4B14-465B-866E-5C2306B761D3}" srcOrd="8" destOrd="0" presId="urn:microsoft.com/office/officeart/2005/8/layout/hProcess6"/>
    <dgm:cxn modelId="{10C92B46-FD55-4904-BEF4-9A4D1BB1C7BD}" type="presParOf" srcId="{B69E8BA4-4B14-465B-866E-5C2306B761D3}" destId="{DE337014-C0CE-4874-96A8-B0062BD5903E}" srcOrd="0" destOrd="0" presId="urn:microsoft.com/office/officeart/2005/8/layout/hProcess6"/>
    <dgm:cxn modelId="{5934DCF5-B615-4405-9A82-DD688E122527}" type="presParOf" srcId="{B69E8BA4-4B14-465B-866E-5C2306B761D3}" destId="{656E22E7-5BD2-4EF1-8185-4609911237EA}" srcOrd="1" destOrd="0" presId="urn:microsoft.com/office/officeart/2005/8/layout/hProcess6"/>
    <dgm:cxn modelId="{56A2A7A8-23B1-409E-88EA-7488497B956C}" type="presParOf" srcId="{B69E8BA4-4B14-465B-866E-5C2306B761D3}" destId="{5A023FDC-ED95-4C91-B92E-E236FF87379C}" srcOrd="2" destOrd="0" presId="urn:microsoft.com/office/officeart/2005/8/layout/hProcess6"/>
    <dgm:cxn modelId="{61F2E3FA-E6AF-48CF-8402-11F6CED1FC6B}" type="presParOf" srcId="{B69E8BA4-4B14-465B-866E-5C2306B761D3}" destId="{8436C333-230A-494B-BB2A-205BF2E7C730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59B8D-AAD7-4456-94A3-E0D32688259E}">
      <dsp:nvSpPr>
        <dsp:cNvPr id="0" name=""/>
        <dsp:cNvSpPr/>
      </dsp:nvSpPr>
      <dsp:spPr>
        <a:xfrm>
          <a:off x="221494" y="422993"/>
          <a:ext cx="1477693" cy="1113459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7D903F-204D-4348-B01A-5F625558485C}">
      <dsp:nvSpPr>
        <dsp:cNvPr id="0" name=""/>
        <dsp:cNvSpPr/>
      </dsp:nvSpPr>
      <dsp:spPr>
        <a:xfrm>
          <a:off x="0" y="721059"/>
          <a:ext cx="517327" cy="51732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spc="-150" dirty="0" smtClean="0">
              <a:solidFill>
                <a:schemeClr val="tx1"/>
              </a:solidFill>
              <a:effectLst/>
            </a:rPr>
            <a:t>1</a:t>
          </a:r>
          <a:r>
            <a:rPr lang="ko-KR" altLang="en-US" sz="1200" b="1" kern="1200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b="1" kern="1200" spc="-150" dirty="0">
            <a:solidFill>
              <a:schemeClr val="tx1"/>
            </a:solidFill>
            <a:effectLst/>
          </a:endParaRPr>
        </a:p>
      </dsp:txBody>
      <dsp:txXfrm>
        <a:off x="75761" y="796820"/>
        <a:ext cx="365805" cy="365805"/>
      </dsp:txXfrm>
    </dsp:sp>
    <dsp:sp modelId="{B9194927-E15F-49A9-9590-5FCE884998C1}">
      <dsp:nvSpPr>
        <dsp:cNvPr id="0" name=""/>
        <dsp:cNvSpPr/>
      </dsp:nvSpPr>
      <dsp:spPr>
        <a:xfrm>
          <a:off x="1965997" y="422993"/>
          <a:ext cx="1536301" cy="1113459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2878480"/>
            <a:satOff val="-15315"/>
            <a:lumOff val="-873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2878480"/>
              <a:satOff val="-15315"/>
              <a:lumOff val="-87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71B3CC-C28F-4B4E-87EB-6D36C9FF6DF9}">
      <dsp:nvSpPr>
        <dsp:cNvPr id="0" name=""/>
        <dsp:cNvSpPr/>
      </dsp:nvSpPr>
      <dsp:spPr>
        <a:xfrm>
          <a:off x="1753209" y="721059"/>
          <a:ext cx="517327" cy="517327"/>
        </a:xfrm>
        <a:prstGeom prst="ellipse">
          <a:avLst/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spc="-150" dirty="0" smtClean="0">
              <a:solidFill>
                <a:schemeClr val="tx1"/>
              </a:solidFill>
              <a:effectLst/>
            </a:rPr>
            <a:t>2</a:t>
          </a:r>
          <a:r>
            <a:rPr lang="ko-KR" altLang="en-US" sz="1200" b="1" kern="1200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kern="1200" spc="-150" dirty="0">
            <a:solidFill>
              <a:schemeClr val="tx1"/>
            </a:solidFill>
            <a:effectLst/>
          </a:endParaRPr>
        </a:p>
      </dsp:txBody>
      <dsp:txXfrm>
        <a:off x="1828970" y="796820"/>
        <a:ext cx="365805" cy="365805"/>
      </dsp:txXfrm>
    </dsp:sp>
    <dsp:sp modelId="{FB216485-EDAB-4853-B4FA-30E5AF5D96C9}">
      <dsp:nvSpPr>
        <dsp:cNvPr id="0" name=""/>
        <dsp:cNvSpPr/>
      </dsp:nvSpPr>
      <dsp:spPr>
        <a:xfrm>
          <a:off x="3809876" y="422993"/>
          <a:ext cx="1454765" cy="1113459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6D3D75-3A4B-470D-8537-B97447BC0AF7}">
      <dsp:nvSpPr>
        <dsp:cNvPr id="0" name=""/>
        <dsp:cNvSpPr/>
      </dsp:nvSpPr>
      <dsp:spPr>
        <a:xfrm>
          <a:off x="3556320" y="721059"/>
          <a:ext cx="517327" cy="517327"/>
        </a:xfrm>
        <a:prstGeom prst="ellipse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spc="-150" dirty="0" smtClean="0">
              <a:solidFill>
                <a:schemeClr val="tx1"/>
              </a:solidFill>
              <a:effectLst/>
            </a:rPr>
            <a:t>3</a:t>
          </a:r>
          <a:r>
            <a:rPr lang="ko-KR" altLang="en-US" sz="1200" b="1" kern="1200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kern="1200" spc="-150" dirty="0">
            <a:solidFill>
              <a:schemeClr val="tx1"/>
            </a:solidFill>
            <a:effectLst/>
          </a:endParaRPr>
        </a:p>
      </dsp:txBody>
      <dsp:txXfrm>
        <a:off x="3632081" y="796820"/>
        <a:ext cx="365805" cy="365805"/>
      </dsp:txXfrm>
    </dsp:sp>
    <dsp:sp modelId="{BA5526EB-678A-4986-87BC-F887C26968BD}">
      <dsp:nvSpPr>
        <dsp:cNvPr id="0" name=""/>
        <dsp:cNvSpPr/>
      </dsp:nvSpPr>
      <dsp:spPr>
        <a:xfrm>
          <a:off x="5557016" y="422993"/>
          <a:ext cx="1485171" cy="1113459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8635439"/>
            <a:satOff val="-45946"/>
            <a:lumOff val="-2618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8635439"/>
              <a:satOff val="-45946"/>
              <a:lumOff val="-261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B61EFC0-6B55-4775-A3D4-308F27A4489B}">
      <dsp:nvSpPr>
        <dsp:cNvPr id="0" name=""/>
        <dsp:cNvSpPr/>
      </dsp:nvSpPr>
      <dsp:spPr>
        <a:xfrm>
          <a:off x="5318663" y="721059"/>
          <a:ext cx="517327" cy="517327"/>
        </a:xfrm>
        <a:prstGeom prst="ellipse">
          <a:avLst/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spc="-150" dirty="0" smtClean="0">
              <a:solidFill>
                <a:schemeClr val="tx1"/>
              </a:solidFill>
              <a:effectLst/>
            </a:rPr>
            <a:t>4</a:t>
          </a:r>
          <a:r>
            <a:rPr lang="ko-KR" altLang="en-US" sz="1200" b="1" kern="1200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kern="1200" spc="-150" dirty="0">
            <a:solidFill>
              <a:schemeClr val="tx1"/>
            </a:solidFill>
            <a:effectLst/>
          </a:endParaRPr>
        </a:p>
      </dsp:txBody>
      <dsp:txXfrm>
        <a:off x="5394424" y="796820"/>
        <a:ext cx="365805" cy="365805"/>
      </dsp:txXfrm>
    </dsp:sp>
    <dsp:sp modelId="{656E22E7-5BD2-4EF1-8185-4609911237EA}">
      <dsp:nvSpPr>
        <dsp:cNvPr id="0" name=""/>
        <dsp:cNvSpPr/>
      </dsp:nvSpPr>
      <dsp:spPr>
        <a:xfrm>
          <a:off x="7440249" y="422993"/>
          <a:ext cx="1273797" cy="1113459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436C333-230A-494B-BB2A-205BF2E7C730}">
      <dsp:nvSpPr>
        <dsp:cNvPr id="0" name=""/>
        <dsp:cNvSpPr/>
      </dsp:nvSpPr>
      <dsp:spPr>
        <a:xfrm>
          <a:off x="7096209" y="721059"/>
          <a:ext cx="517327" cy="517327"/>
        </a:xfrm>
        <a:prstGeom prst="ellips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spc="-150" dirty="0" smtClean="0">
              <a:solidFill>
                <a:schemeClr val="tx1"/>
              </a:solidFill>
              <a:effectLst/>
            </a:rPr>
            <a:t>5</a:t>
          </a:r>
          <a:r>
            <a:rPr lang="ko-KR" altLang="en-US" sz="1200" b="1" kern="1200" spc="-150" dirty="0" smtClean="0">
              <a:solidFill>
                <a:schemeClr val="tx1"/>
              </a:solidFill>
              <a:effectLst/>
            </a:rPr>
            <a:t>단계</a:t>
          </a:r>
          <a:endParaRPr lang="ko-KR" altLang="en-US" sz="1200" kern="1200" spc="-150" dirty="0">
            <a:solidFill>
              <a:schemeClr val="tx1"/>
            </a:solidFill>
            <a:effectLst/>
          </a:endParaRPr>
        </a:p>
      </dsp:txBody>
      <dsp:txXfrm>
        <a:off x="7171970" y="796820"/>
        <a:ext cx="365805" cy="365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9" y="9440864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1A75C-4C04-4594-82C8-F64084B26F4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머리글 개체 틀 6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ko-KR" dirty="0" smtClean="0"/>
              <a:t>2017.6.30 </a:t>
            </a:r>
            <a:r>
              <a:rPr lang="ko-KR" altLang="en-US" dirty="0" smtClean="0"/>
              <a:t>스포츠창업지원센터 </a:t>
            </a:r>
            <a:r>
              <a:rPr lang="en-US" altLang="ko-KR" dirty="0" smtClean="0"/>
              <a:t>3</a:t>
            </a:r>
            <a:r>
              <a:rPr lang="ko-KR" altLang="en-US" dirty="0" smtClean="0"/>
              <a:t>차 회의</a:t>
            </a:r>
            <a:endParaRPr lang="ko-KR" altLang="en-US" dirty="0"/>
          </a:p>
        </p:txBody>
      </p:sp>
      <p:sp>
        <p:nvSpPr>
          <p:cNvPr id="8" name="날짜 개체 틀 7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DB2AE-E2E9-4E3B-B3FE-71F26F082D72}" type="datetimeFigureOut">
              <a:rPr lang="ko-KR" altLang="en-US" smtClean="0"/>
              <a:t>2017-07-31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483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6967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0" y="1"/>
            <a:ext cx="2949787" cy="496967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r">
              <a:defRPr sz="1200"/>
            </a:lvl1pPr>
          </a:lstStyle>
          <a:p>
            <a:fld id="{5A2D646B-6A81-4339-AD8A-F1B75CCDD4A4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6" tIns="45743" rIns="91486" bIns="4574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86" tIns="45743" rIns="91486" bIns="4574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8"/>
            <a:ext cx="2949787" cy="496967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0" y="9440648"/>
            <a:ext cx="2949787" cy="496967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r">
              <a:defRPr sz="1200"/>
            </a:lvl1pPr>
          </a:lstStyle>
          <a:p>
            <a:fld id="{772287B6-E0DD-4739-A4AD-F4CB9E8847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031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87B6-E0DD-4739-A4AD-F4CB9E88475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514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87B6-E0DD-4739-A4AD-F4CB9E8847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174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87B6-E0DD-4739-A4AD-F4CB9E88475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770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87B6-E0DD-4739-A4AD-F4CB9E88475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637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87B6-E0DD-4739-A4AD-F4CB9E88475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984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87B6-E0DD-4739-A4AD-F4CB9E88475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88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14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0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9477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41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459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12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5192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373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32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60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904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6DF24-D487-465C-81BF-57FE13EB203F}" type="datetimeFigureOut">
              <a:rPr lang="ko-KR" altLang="en-US" smtClean="0"/>
              <a:t>2017-07-31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6ED49-0863-4596-95E9-9C90DBB7D3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9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mailto:sstartup@hnu.k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59661"/>
            <a:ext cx="5500720" cy="1971419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2051720" y="2060849"/>
            <a:ext cx="6120680" cy="2368995"/>
            <a:chOff x="2945880" y="1928543"/>
            <a:chExt cx="6002603" cy="2323292"/>
          </a:xfrm>
        </p:grpSpPr>
        <p:sp>
          <p:nvSpPr>
            <p:cNvPr id="22" name="TextBox 21"/>
            <p:cNvSpPr txBox="1"/>
            <p:nvPr/>
          </p:nvSpPr>
          <p:spPr>
            <a:xfrm>
              <a:off x="3960960" y="1957859"/>
              <a:ext cx="4987523" cy="229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sz="2600" spc="-3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endParaRPr lang="en-US" altLang="ko-KR" sz="2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600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 </a:t>
              </a:r>
              <a:r>
                <a:rPr lang="en-US" altLang="ko-KR" sz="2600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2017 </a:t>
              </a:r>
              <a:r>
                <a:rPr lang="ko-KR" altLang="en-US" sz="2600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스포츠산업 창업지원센터</a:t>
              </a:r>
              <a:endParaRPr lang="en-US" altLang="ko-KR" sz="2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600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교육 프로그램 </a:t>
              </a:r>
              <a:endParaRPr lang="en-US" altLang="ko-KR" sz="2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endParaRPr lang="ko-KR" altLang="en-US" sz="4200" spc="-3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5880" y="1928543"/>
              <a:ext cx="1044971" cy="1368912"/>
            </a:xfrm>
            <a:prstGeom prst="rect">
              <a:avLst/>
            </a:prstGeom>
          </p:spPr>
        </p:pic>
      </p:grpSp>
      <p:cxnSp>
        <p:nvCxnSpPr>
          <p:cNvPr id="27" name="직선 연결선 26"/>
          <p:cNvCxnSpPr/>
          <p:nvPr/>
        </p:nvCxnSpPr>
        <p:spPr>
          <a:xfrm>
            <a:off x="0" y="6669360"/>
            <a:ext cx="9144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1907704" y="6669360"/>
            <a:ext cx="7236296" cy="188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-21874" y="6669360"/>
            <a:ext cx="1929578" cy="188640"/>
          </a:xfrm>
          <a:prstGeom prst="rect">
            <a:avLst/>
          </a:prstGeom>
          <a:solidFill>
            <a:srgbClr val="1C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907704" y="0"/>
            <a:ext cx="7236296" cy="188640"/>
          </a:xfrm>
          <a:prstGeom prst="rect">
            <a:avLst/>
          </a:prstGeom>
          <a:solidFill>
            <a:srgbClr val="1C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-21874" y="0"/>
            <a:ext cx="1929578" cy="188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31" name="그룹 20"/>
          <p:cNvGrpSpPr/>
          <p:nvPr/>
        </p:nvGrpSpPr>
        <p:grpSpPr>
          <a:xfrm>
            <a:off x="3923928" y="2276872"/>
            <a:ext cx="3193970" cy="360040"/>
            <a:chOff x="1331640" y="3933056"/>
            <a:chExt cx="3193970" cy="360040"/>
          </a:xfrm>
          <a:solidFill>
            <a:srgbClr val="C00000"/>
          </a:solidFill>
        </p:grpSpPr>
        <p:sp>
          <p:nvSpPr>
            <p:cNvPr id="34" name="자유형 33"/>
            <p:cNvSpPr/>
            <p:nvPr/>
          </p:nvSpPr>
          <p:spPr>
            <a:xfrm rot="10800000">
              <a:off x="1331640" y="3933056"/>
              <a:ext cx="528830" cy="360040"/>
            </a:xfrm>
            <a:custGeom>
              <a:avLst/>
              <a:gdLst>
                <a:gd name="connsiteX0" fmla="*/ 478971 w 478971"/>
                <a:gd name="connsiteY0" fmla="*/ 0 h 478972"/>
                <a:gd name="connsiteX1" fmla="*/ 326571 w 478971"/>
                <a:gd name="connsiteY1" fmla="*/ 478972 h 478972"/>
                <a:gd name="connsiteX2" fmla="*/ 0 w 478971"/>
                <a:gd name="connsiteY2" fmla="*/ 478972 h 478972"/>
                <a:gd name="connsiteX3" fmla="*/ 0 w 478971"/>
                <a:gd name="connsiteY3" fmla="*/ 0 h 478972"/>
                <a:gd name="connsiteX4" fmla="*/ 478971 w 478971"/>
                <a:gd name="connsiteY4" fmla="*/ 0 h 47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971" h="478972">
                  <a:moveTo>
                    <a:pt x="478971" y="0"/>
                  </a:moveTo>
                  <a:lnTo>
                    <a:pt x="326571" y="478972"/>
                  </a:lnTo>
                  <a:lnTo>
                    <a:pt x="0" y="478972"/>
                  </a:lnTo>
                  <a:lnTo>
                    <a:pt x="0" y="0"/>
                  </a:lnTo>
                  <a:lnTo>
                    <a:pt x="47897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1609464" y="3933056"/>
              <a:ext cx="2916146" cy="3600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355976" y="2276872"/>
            <a:ext cx="2597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prstClr val="white"/>
                </a:solidFill>
                <a:latin typeface="Blackoak Std" panose="04050907060602020202" pitchFamily="82" charset="0"/>
                <a:ea typeface="Adobe 고딕 Std B" panose="020B0800000000000000" pitchFamily="34" charset="-127"/>
              </a:rPr>
              <a:t>한 남 대 학 교</a:t>
            </a:r>
            <a:endParaRPr lang="ko-KR" altLang="en-US" b="1" spc="-15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prstClr val="white"/>
              </a:solidFill>
              <a:latin typeface="Blackoak Std" panose="04050907060602020202" pitchFamily="82" charset="0"/>
              <a:ea typeface="Adobe 고딕 Std B" panose="020B0800000000000000" pitchFamily="34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157193"/>
            <a:ext cx="1662030" cy="108012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144" y="5157192"/>
            <a:ext cx="1629936" cy="10866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157192"/>
            <a:ext cx="1787076" cy="108012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5157192"/>
            <a:ext cx="1792200" cy="10801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48680"/>
            <a:ext cx="1772816" cy="177281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3136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88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양쪽 모서리가 둥근 사각형 7"/>
          <p:cNvSpPr/>
          <p:nvPr/>
        </p:nvSpPr>
        <p:spPr>
          <a:xfrm rot="5400000">
            <a:off x="2868243" y="-2595235"/>
            <a:ext cx="563706" cy="6300192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 flipV="1">
            <a:off x="6228184" y="188640"/>
            <a:ext cx="2915816" cy="432047"/>
            <a:chOff x="0" y="620688"/>
            <a:chExt cx="9144000" cy="0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26603" y="320457"/>
            <a:ext cx="5885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한남대학교 스포츠산업 창업지원 센터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  <p:sp>
        <p:nvSpPr>
          <p:cNvPr id="12" name="내용 개체 틀 2"/>
          <p:cNvSpPr txBox="1">
            <a:spLocks/>
          </p:cNvSpPr>
          <p:nvPr/>
        </p:nvSpPr>
        <p:spPr>
          <a:xfrm>
            <a:off x="683568" y="1340768"/>
            <a:ext cx="8280920" cy="5517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ko-KR" altLang="en-US" sz="1700" b="1" dirty="0" smtClean="0"/>
              <a:t>교육 프로그램 개요</a:t>
            </a:r>
            <a:endParaRPr lang="en-US" altLang="ko-KR" sz="1500" b="1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500" dirty="0" smtClean="0"/>
              <a:t>본 교육 프로그램은 문화체육관광부와 한국스포츠개발원이 공식 후원</a:t>
            </a:r>
            <a:endParaRPr lang="en-US" altLang="ko-KR" sz="15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500" dirty="0" smtClean="0"/>
              <a:t>스포츠 관련 창업에 관심 있는 사람이면 누구나 지원 가능</a:t>
            </a:r>
            <a:r>
              <a:rPr lang="en-US" altLang="ko-KR" sz="1500" dirty="0" smtClean="0"/>
              <a:t>(3</a:t>
            </a:r>
            <a:r>
              <a:rPr lang="ko-KR" altLang="en-US" sz="1500" dirty="0" smtClean="0"/>
              <a:t>년 미만의 창업자도 지원 가능</a:t>
            </a:r>
            <a:r>
              <a:rPr lang="en-US" altLang="ko-KR" sz="1500" dirty="0" smtClean="0"/>
              <a:t>)</a:t>
            </a:r>
            <a:endParaRPr lang="ko-KR" altLang="en-US" sz="15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500" dirty="0" smtClean="0"/>
              <a:t>교육은 스포츠산업 및 창업과 관련한 다방면의 지식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기술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커뮤니케이션 기법 전수에 주안점</a:t>
            </a:r>
            <a:r>
              <a:rPr lang="en-US" altLang="ko-KR" sz="1500" dirty="0" smtClean="0"/>
              <a:t>. </a:t>
            </a:r>
            <a:r>
              <a:rPr lang="ko-KR" altLang="en-US" sz="1500" dirty="0" smtClean="0"/>
              <a:t>전문가 컨설팅</a:t>
            </a:r>
            <a:r>
              <a:rPr lang="en-US" altLang="ko-KR" sz="1500" dirty="0" smtClean="0"/>
              <a:t>/</a:t>
            </a:r>
            <a:r>
              <a:rPr lang="ko-KR" altLang="en-US" sz="1500" dirty="0" smtClean="0"/>
              <a:t>멘토링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스포츠 산업체 현장 실습 프로그램도 운영</a:t>
            </a:r>
            <a:endParaRPr lang="en-US" altLang="ko-KR" sz="15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500" dirty="0" smtClean="0"/>
              <a:t>우수 교육생 중 </a:t>
            </a:r>
            <a:r>
              <a:rPr lang="ko-KR" altLang="en-US" sz="1700" dirty="0" smtClean="0"/>
              <a:t>‘</a:t>
            </a:r>
            <a:r>
              <a:rPr lang="en-US" altLang="ko-KR" sz="1700" b="1" u="sng" dirty="0" smtClean="0"/>
              <a:t>2018</a:t>
            </a:r>
            <a:r>
              <a:rPr lang="ko-KR" altLang="en-US" sz="1700" b="1" u="sng" dirty="0" smtClean="0"/>
              <a:t>년 </a:t>
            </a:r>
            <a:r>
              <a:rPr lang="ko-KR" altLang="en-US" sz="1700" b="1" u="sng" dirty="0" err="1" smtClean="0"/>
              <a:t>보육대상자</a:t>
            </a:r>
            <a:r>
              <a:rPr lang="ko-KR" altLang="en-US" sz="1500" dirty="0" err="1" smtClean="0"/>
              <a:t>’를</a:t>
            </a:r>
            <a:r>
              <a:rPr lang="ko-KR" altLang="en-US" sz="1500" dirty="0" smtClean="0"/>
              <a:t> 선정하여 창업 프로그램 지원 예정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팀</a:t>
            </a:r>
            <a:r>
              <a:rPr lang="ko-KR" altLang="en-US" sz="1500" dirty="0" smtClean="0"/>
              <a:t>당 최대 </a:t>
            </a:r>
            <a:r>
              <a:rPr lang="en-US" altLang="ko-KR" sz="1500" dirty="0"/>
              <a:t>3</a:t>
            </a:r>
            <a:r>
              <a:rPr lang="ko-KR" altLang="en-US" sz="1500" dirty="0" smtClean="0"/>
              <a:t>천만 원</a:t>
            </a:r>
            <a:r>
              <a:rPr lang="en-US" altLang="ko-KR" sz="1500" dirty="0" smtClean="0"/>
              <a:t>).</a:t>
            </a:r>
            <a:r>
              <a:rPr lang="ko-KR" altLang="en-US" sz="1500" dirty="0" smtClean="0"/>
              <a:t> 사무</a:t>
            </a:r>
            <a:r>
              <a:rPr lang="en-US" altLang="ko-KR" sz="1500" dirty="0"/>
              <a:t>/</a:t>
            </a:r>
            <a:r>
              <a:rPr lang="ko-KR" altLang="en-US" sz="1500" dirty="0" smtClean="0"/>
              <a:t>연구 공간 및 공동작업장도 함께 제공</a:t>
            </a:r>
            <a:endParaRPr lang="en-US" altLang="ko-KR" sz="15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700" b="1" u="sng" dirty="0" smtClean="0"/>
              <a:t>교육비 전액 무료</a:t>
            </a:r>
            <a:r>
              <a:rPr lang="en-US" altLang="ko-KR" sz="1700" b="1" u="sng" dirty="0"/>
              <a:t>!</a:t>
            </a:r>
          </a:p>
          <a:p>
            <a:pPr marL="0" indent="0" fontAlgn="base">
              <a:lnSpc>
                <a:spcPct val="120000"/>
              </a:lnSpc>
              <a:buNone/>
            </a:pPr>
            <a:endParaRPr lang="en-US" altLang="ko-KR" sz="1600" b="1" dirty="0" smtClean="0"/>
          </a:p>
          <a:p>
            <a:pPr marL="0" indent="0" fontAlgn="base">
              <a:lnSpc>
                <a:spcPct val="120000"/>
              </a:lnSpc>
              <a:buNone/>
            </a:pPr>
            <a:r>
              <a:rPr lang="ko-KR" altLang="en-US" sz="1700" b="1" dirty="0" smtClean="0"/>
              <a:t>교육생 모집 개요</a:t>
            </a:r>
            <a:endParaRPr lang="en-US" altLang="ko-KR" sz="1500" dirty="0"/>
          </a:p>
          <a:p>
            <a:pPr marL="0" indent="0" fontAlgn="base">
              <a:buNone/>
            </a:pPr>
            <a:r>
              <a:rPr lang="ko-KR" altLang="en-US" sz="1500" dirty="0"/>
              <a:t>○ 과 정 명 </a:t>
            </a:r>
            <a:r>
              <a:rPr lang="en-US" altLang="ko-KR" sz="1500" dirty="0"/>
              <a:t>: </a:t>
            </a:r>
            <a:r>
              <a:rPr lang="en-US" altLang="ko-KR" sz="1500" dirty="0" smtClean="0"/>
              <a:t>2017</a:t>
            </a:r>
            <a:r>
              <a:rPr lang="ko-KR" altLang="en-US" sz="1500" dirty="0" smtClean="0"/>
              <a:t> 스포츠산업 창업지원 교육프로그램 </a:t>
            </a:r>
            <a:endParaRPr lang="ko-KR" altLang="en-US" sz="1500" dirty="0"/>
          </a:p>
          <a:p>
            <a:pPr marL="0" indent="0" fontAlgn="base">
              <a:buNone/>
            </a:pPr>
            <a:r>
              <a:rPr lang="ko-KR" altLang="en-US" sz="1500" dirty="0"/>
              <a:t>○ 모집기간 </a:t>
            </a:r>
            <a:r>
              <a:rPr lang="en-US" altLang="ko-KR" sz="1500" dirty="0"/>
              <a:t>: 2017</a:t>
            </a:r>
            <a:r>
              <a:rPr lang="ko-KR" altLang="en-US" sz="1500" dirty="0"/>
              <a:t>년 </a:t>
            </a:r>
            <a:r>
              <a:rPr lang="en-US" altLang="ko-KR" sz="1500" dirty="0"/>
              <a:t>7</a:t>
            </a:r>
            <a:r>
              <a:rPr lang="ko-KR" altLang="en-US" sz="1500" dirty="0"/>
              <a:t>월 </a:t>
            </a:r>
            <a:r>
              <a:rPr lang="en-US" altLang="ko-KR" sz="1500" dirty="0"/>
              <a:t>1</a:t>
            </a:r>
            <a:r>
              <a:rPr lang="ko-KR" altLang="en-US" sz="1500" dirty="0"/>
              <a:t>일 </a:t>
            </a:r>
            <a:r>
              <a:rPr lang="en-US" altLang="ko-KR" sz="1500" dirty="0"/>
              <a:t>~ </a:t>
            </a:r>
            <a:r>
              <a:rPr lang="en-US" altLang="ko-KR" sz="1500" dirty="0" smtClean="0"/>
              <a:t>8</a:t>
            </a:r>
            <a:r>
              <a:rPr lang="ko-KR" altLang="en-US" sz="1500" dirty="0" smtClean="0"/>
              <a:t>월 </a:t>
            </a:r>
            <a:r>
              <a:rPr lang="en-US" altLang="ko-KR" sz="1500" dirty="0" smtClean="0"/>
              <a:t>18</a:t>
            </a:r>
            <a:r>
              <a:rPr lang="ko-KR" altLang="en-US" sz="1500" dirty="0" smtClean="0"/>
              <a:t>일</a:t>
            </a:r>
            <a:endParaRPr lang="ko-KR" altLang="en-US" sz="1500" dirty="0"/>
          </a:p>
          <a:p>
            <a:pPr marL="0" indent="0" fontAlgn="base">
              <a:buNone/>
            </a:pPr>
            <a:r>
              <a:rPr lang="ko-KR" altLang="en-US" sz="1500" dirty="0"/>
              <a:t>○ 모집인원 </a:t>
            </a:r>
            <a:r>
              <a:rPr lang="en-US" altLang="ko-KR" sz="1500" dirty="0"/>
              <a:t>: 40</a:t>
            </a:r>
            <a:r>
              <a:rPr lang="ko-KR" altLang="en-US" sz="1500" dirty="0"/>
              <a:t>명 내외</a:t>
            </a:r>
            <a:endParaRPr lang="en-US" altLang="ko-KR" sz="1500" dirty="0"/>
          </a:p>
          <a:p>
            <a:pPr marL="0" indent="0" fontAlgn="base">
              <a:buNone/>
            </a:pPr>
            <a:r>
              <a:rPr lang="ko-KR" altLang="en-US" sz="1500" dirty="0"/>
              <a:t>○ 교육기간 </a:t>
            </a:r>
            <a:r>
              <a:rPr lang="en-US" altLang="ko-KR" sz="1500" dirty="0"/>
              <a:t>: 2017</a:t>
            </a:r>
            <a:r>
              <a:rPr lang="ko-KR" altLang="en-US" sz="1500" dirty="0"/>
              <a:t>년 </a:t>
            </a:r>
            <a:r>
              <a:rPr lang="en-US" altLang="ko-KR" sz="1500" dirty="0"/>
              <a:t>9</a:t>
            </a:r>
            <a:r>
              <a:rPr lang="ko-KR" altLang="en-US" sz="1500" dirty="0"/>
              <a:t>월 </a:t>
            </a:r>
            <a:r>
              <a:rPr lang="en-US" altLang="ko-KR" sz="1500" dirty="0"/>
              <a:t>1</a:t>
            </a:r>
            <a:r>
              <a:rPr lang="ko-KR" altLang="en-US" sz="1500" dirty="0"/>
              <a:t>일 </a:t>
            </a:r>
            <a:r>
              <a:rPr lang="en-US" altLang="ko-KR" sz="1500" dirty="0"/>
              <a:t>~ 11</a:t>
            </a:r>
            <a:r>
              <a:rPr lang="ko-KR" altLang="en-US" sz="1500" dirty="0"/>
              <a:t>월 </a:t>
            </a:r>
            <a:r>
              <a:rPr lang="en-US" altLang="ko-KR" sz="1500" dirty="0" smtClean="0"/>
              <a:t>30</a:t>
            </a:r>
            <a:r>
              <a:rPr lang="ko-KR" altLang="en-US" sz="1500" dirty="0" smtClean="0"/>
              <a:t>일</a:t>
            </a:r>
            <a:endParaRPr lang="en-US" altLang="ko-KR" sz="1500" dirty="0" smtClean="0"/>
          </a:p>
          <a:p>
            <a:pPr marL="0" indent="0" fontAlgn="base">
              <a:buNone/>
            </a:pPr>
            <a:r>
              <a:rPr lang="ko-KR" altLang="en-US" sz="1500" dirty="0" smtClean="0"/>
              <a:t>○ 문      의 </a:t>
            </a:r>
            <a:r>
              <a:rPr lang="en-US" altLang="ko-KR" sz="1500" dirty="0" smtClean="0"/>
              <a:t>: 042-629-5763(</a:t>
            </a:r>
            <a:r>
              <a:rPr lang="ko-KR" altLang="en-US" sz="1500" dirty="0" smtClean="0"/>
              <a:t>전화</a:t>
            </a:r>
            <a:r>
              <a:rPr lang="en-US" altLang="ko-KR" sz="1500" dirty="0" smtClean="0"/>
              <a:t>), </a:t>
            </a:r>
            <a:r>
              <a:rPr lang="en-US" altLang="ko-KR" sz="1500" dirty="0" smtClean="0">
                <a:hlinkClick r:id="rId2"/>
              </a:rPr>
              <a:t>Sstartup@hnu.kr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이메일</a:t>
            </a:r>
            <a:r>
              <a:rPr lang="en-US" altLang="ko-KR" sz="1500" dirty="0" smtClean="0"/>
              <a:t>) </a:t>
            </a:r>
          </a:p>
          <a:p>
            <a:pPr marL="0" indent="0" fontAlgn="base">
              <a:buNone/>
            </a:pPr>
            <a:r>
              <a:rPr lang="en-US" altLang="ko-KR" sz="1500" dirty="0"/>
              <a:t> </a:t>
            </a:r>
            <a:r>
              <a:rPr lang="en-US" altLang="ko-KR" sz="1500" dirty="0" smtClean="0"/>
              <a:t>               </a:t>
            </a:r>
            <a:r>
              <a:rPr lang="ko-KR" altLang="en-US" sz="1500" dirty="0" smtClean="0"/>
              <a:t> </a:t>
            </a:r>
            <a:endParaRPr lang="ko-KR" altLang="en-US" sz="1500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365104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6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 flipV="1">
            <a:off x="5652120" y="332655"/>
            <a:ext cx="1512168" cy="288031"/>
            <a:chOff x="0" y="620688"/>
            <a:chExt cx="9144000" cy="0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196752"/>
            <a:ext cx="8352928" cy="4955595"/>
          </a:xfrm>
        </p:spPr>
        <p:txBody>
          <a:bodyPr/>
          <a:lstStyle/>
          <a:p>
            <a:pPr marL="0" indent="0" fontAlgn="base" latinLnBrk="0">
              <a:buNone/>
            </a:pPr>
            <a:r>
              <a:rPr lang="ko-KR" altLang="en-US" sz="2000" b="1" dirty="0" smtClean="0"/>
              <a:t>교육 프로그램 지원자들을 위한 주요 창업 아이템 </a:t>
            </a:r>
            <a:r>
              <a:rPr lang="ko-KR" altLang="en-US" sz="2000" b="1" dirty="0"/>
              <a:t>예시</a:t>
            </a:r>
          </a:p>
          <a:p>
            <a:pPr marL="0" indent="0" fontAlgn="base" latinLnBrk="0">
              <a:buNone/>
            </a:pPr>
            <a:endParaRPr lang="en-US" altLang="ko-KR" sz="2000" b="1" dirty="0" smtClean="0"/>
          </a:p>
          <a:p>
            <a:pPr fontAlgn="base" latinLnBrk="0"/>
            <a:r>
              <a:rPr lang="ko-KR" altLang="en-US" sz="1900" dirty="0" smtClean="0"/>
              <a:t>스포츠 시설</a:t>
            </a:r>
            <a:r>
              <a:rPr lang="en-US" altLang="ko-KR" sz="1900" dirty="0"/>
              <a:t>/</a:t>
            </a:r>
            <a:r>
              <a:rPr lang="ko-KR" altLang="en-US" sz="1900" dirty="0"/>
              <a:t>장비</a:t>
            </a:r>
            <a:r>
              <a:rPr lang="en-US" altLang="ko-KR" sz="1900" dirty="0"/>
              <a:t>/</a:t>
            </a:r>
            <a:r>
              <a:rPr lang="ko-KR" altLang="en-US" sz="1900" dirty="0" smtClean="0"/>
              <a:t>용품</a:t>
            </a:r>
            <a:endParaRPr lang="en-US" altLang="ko-KR" sz="1900" dirty="0" smtClean="0"/>
          </a:p>
          <a:p>
            <a:pPr fontAlgn="base" latinLnBrk="0"/>
            <a:r>
              <a:rPr lang="ko-KR" altLang="en-US" sz="1900" dirty="0" smtClean="0"/>
              <a:t>스포츠 헬스케어 </a:t>
            </a:r>
            <a:r>
              <a:rPr lang="en-US" altLang="ko-KR" sz="1900" dirty="0" smtClean="0"/>
              <a:t>(</a:t>
            </a:r>
            <a:r>
              <a:rPr lang="ko-KR" altLang="en-US" sz="1900" dirty="0" smtClean="0"/>
              <a:t>스포츠 의료</a:t>
            </a:r>
            <a:r>
              <a:rPr lang="en-US" altLang="ko-KR" sz="1900" dirty="0" smtClean="0"/>
              <a:t>/</a:t>
            </a:r>
            <a:r>
              <a:rPr lang="ko-KR" altLang="en-US" sz="1900" dirty="0" smtClean="0"/>
              <a:t>건강 분야 창업 아이템 등</a:t>
            </a:r>
            <a:r>
              <a:rPr lang="en-US" altLang="ko-KR" sz="1900" dirty="0" smtClean="0"/>
              <a:t>)</a:t>
            </a:r>
          </a:p>
          <a:p>
            <a:pPr fontAlgn="base" latinLnBrk="0"/>
            <a:r>
              <a:rPr lang="ko-KR" altLang="en-US" sz="1900" dirty="0" smtClean="0"/>
              <a:t>스포츠 교육 서비스 </a:t>
            </a:r>
            <a:r>
              <a:rPr lang="en-US" altLang="ko-KR" sz="1900" dirty="0" smtClean="0"/>
              <a:t>(</a:t>
            </a:r>
            <a:r>
              <a:rPr lang="ko-KR" altLang="en-US" sz="1900" dirty="0" smtClean="0"/>
              <a:t>엘리트스포츠</a:t>
            </a:r>
            <a:r>
              <a:rPr lang="en-US" altLang="ko-KR" sz="1900" dirty="0" smtClean="0"/>
              <a:t>/</a:t>
            </a:r>
            <a:r>
              <a:rPr lang="ko-KR" altLang="en-US" sz="1900" dirty="0" smtClean="0"/>
              <a:t>생활체육 동호회 관련 사업 등</a:t>
            </a:r>
            <a:r>
              <a:rPr lang="en-US" altLang="ko-KR" sz="1900" dirty="0" smtClean="0"/>
              <a:t>)</a:t>
            </a:r>
            <a:r>
              <a:rPr lang="ko-KR" altLang="en-US" sz="1900" dirty="0" smtClean="0"/>
              <a:t> </a:t>
            </a:r>
            <a:endParaRPr lang="en-US" altLang="ko-KR" sz="1900" dirty="0" smtClean="0"/>
          </a:p>
          <a:p>
            <a:pPr fontAlgn="base" latinLnBrk="0"/>
            <a:r>
              <a:rPr lang="ko-KR" altLang="en-US" sz="1900" dirty="0"/>
              <a:t>스포츠 </a:t>
            </a:r>
            <a:r>
              <a:rPr lang="ko-KR" altLang="en-US" sz="1900" dirty="0" err="1" smtClean="0"/>
              <a:t>융복합</a:t>
            </a:r>
            <a:r>
              <a:rPr lang="ko-KR" altLang="en-US" sz="1900" dirty="0" smtClean="0"/>
              <a:t> </a:t>
            </a:r>
            <a:r>
              <a:rPr lang="en-US" altLang="ko-KR" sz="1900" dirty="0" smtClean="0"/>
              <a:t>ICT (</a:t>
            </a:r>
            <a:r>
              <a:rPr lang="ko-KR" altLang="en-US" sz="1900" dirty="0" smtClean="0"/>
              <a:t>인터넷정보기기</a:t>
            </a:r>
            <a:r>
              <a:rPr lang="en-US" altLang="ko-KR" sz="1900" dirty="0" smtClean="0"/>
              <a:t>, e-sports </a:t>
            </a:r>
            <a:r>
              <a:rPr lang="ko-KR" altLang="en-US" sz="1900" dirty="0" smtClean="0"/>
              <a:t>등</a:t>
            </a:r>
            <a:r>
              <a:rPr lang="en-US" altLang="ko-KR" sz="1900" dirty="0" smtClean="0"/>
              <a:t>)</a:t>
            </a:r>
          </a:p>
          <a:p>
            <a:pPr fontAlgn="base" latinLnBrk="0"/>
            <a:r>
              <a:rPr lang="ko-KR" altLang="en-US" sz="1900" dirty="0" smtClean="0"/>
              <a:t>기타 스포츠 산업 관련 창업 아이템들</a:t>
            </a:r>
            <a:endParaRPr lang="ko-KR" altLang="en-US" sz="1900" dirty="0"/>
          </a:p>
          <a:p>
            <a:pPr marL="0" indent="0" fontAlgn="base" latinLnBrk="0">
              <a:buNone/>
            </a:pPr>
            <a:endParaRPr lang="ko-KR" altLang="en-US" b="1" dirty="0"/>
          </a:p>
          <a:p>
            <a:pPr marL="0" indent="0" fontAlgn="base" latinLnBrk="0">
              <a:buNone/>
            </a:pPr>
            <a:endParaRPr lang="ko-KR" altLang="en-US" b="1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105404"/>
            <a:ext cx="1687752" cy="84387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853018"/>
            <a:ext cx="1543617" cy="102425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853018"/>
            <a:ext cx="1593284" cy="1024254"/>
          </a:xfrm>
          <a:prstGeom prst="rect">
            <a:avLst/>
          </a:prstGeom>
        </p:spPr>
      </p:pic>
      <p:sp>
        <p:nvSpPr>
          <p:cNvPr id="8" name="양쪽 모서리가 둥근 사각형 7"/>
          <p:cNvSpPr/>
          <p:nvPr/>
        </p:nvSpPr>
        <p:spPr>
          <a:xfrm rot="5400000">
            <a:off x="2544207" y="-2271199"/>
            <a:ext cx="563706" cy="5652120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26603" y="320457"/>
            <a:ext cx="559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스포츠산업 창업지원 교육 프로그램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846708"/>
            <a:ext cx="1497560" cy="103056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41602"/>
            <a:ext cx="1412776" cy="123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3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6375"/>
            <a:ext cx="5478845" cy="1971419"/>
          </a:xfrm>
          <a:prstGeom prst="rect">
            <a:avLst/>
          </a:prstGeom>
        </p:spPr>
      </p:pic>
      <p:grpSp>
        <p:nvGrpSpPr>
          <p:cNvPr id="55" name="그룹 54"/>
          <p:cNvGrpSpPr/>
          <p:nvPr/>
        </p:nvGrpSpPr>
        <p:grpSpPr>
          <a:xfrm flipV="1">
            <a:off x="3491880" y="266331"/>
            <a:ext cx="3333222" cy="426363"/>
            <a:chOff x="0" y="620688"/>
            <a:chExt cx="9144000" cy="0"/>
          </a:xfrm>
        </p:grpSpPr>
        <p:cxnSp>
          <p:nvCxnSpPr>
            <p:cNvPr id="46" name="직선 연결선 45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양쪽 모서리가 둥근 사각형 2"/>
          <p:cNvSpPr/>
          <p:nvPr/>
        </p:nvSpPr>
        <p:spPr>
          <a:xfrm rot="5400000">
            <a:off x="1615424" y="-1342416"/>
            <a:ext cx="563706" cy="3794554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95558" y="320457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300" dirty="0" smtClean="0">
                <a:solidFill>
                  <a:schemeClr val="bg1"/>
                </a:solidFill>
              </a:rPr>
              <a:t>교육 프로그램 </a:t>
            </a:r>
            <a:r>
              <a:rPr lang="ko-KR" altLang="en-US" sz="2400" b="1" spc="-300" dirty="0" err="1" smtClean="0">
                <a:solidFill>
                  <a:schemeClr val="bg1"/>
                </a:solidFill>
              </a:rPr>
              <a:t>로드맵</a:t>
            </a:r>
            <a:endParaRPr lang="ko-KR" altLang="en-US" sz="2400" b="1" spc="-300" dirty="0">
              <a:solidFill>
                <a:schemeClr val="bg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41514" y="-570800"/>
            <a:ext cx="4374301" cy="2807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1875" y="188640"/>
            <a:ext cx="72013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57153" y="1196752"/>
            <a:ext cx="868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 강좌 단계별 진행 내용 </a:t>
            </a:r>
            <a:endParaRPr lang="en-US" altLang="ko-KR" sz="2000" b="1" spc="-150" dirty="0" smtClean="0">
              <a:solidFill>
                <a:srgbClr val="1C43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7544" y="3789040"/>
            <a:ext cx="8496944" cy="336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70000"/>
              </a:lnSpc>
              <a:buFontTx/>
              <a:buChar char="-"/>
            </a:pP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교육 강사진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: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 관련 전문가들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창업기업 경영자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실무진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전공분야 교수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등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)</a:t>
            </a:r>
          </a:p>
          <a:p>
            <a:pPr marL="285750" indent="-285750" algn="just" fontAlgn="base">
              <a:lnSpc>
                <a:spcPct val="170000"/>
              </a:lnSpc>
              <a:buFontTx/>
              <a:buChar char="-"/>
            </a:pP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수강생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스포츠산업 관련 예비 창업자 및 </a:t>
            </a:r>
            <a:r>
              <a:rPr lang="en-US" altLang="ko-KR" b="1" kern="0" dirty="0"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년 미만 </a:t>
            </a:r>
            <a:r>
              <a:rPr lang="ko-KR" altLang="en-US" b="1" kern="0" dirty="0" err="1" smtClean="0">
                <a:solidFill>
                  <a:srgbClr val="000000"/>
                </a:solidFill>
                <a:latin typeface="+mn-ea"/>
              </a:rPr>
              <a:t>스타트업</a:t>
            </a:r>
            <a:endParaRPr lang="en-US" altLang="ko-KR" b="1" kern="0" dirty="0">
              <a:solidFill>
                <a:srgbClr val="000000"/>
              </a:solidFill>
              <a:latin typeface="+mn-ea"/>
            </a:endParaRPr>
          </a:p>
          <a:p>
            <a:pPr marL="285750" indent="-285750" algn="just" fontAlgn="base">
              <a:lnSpc>
                <a:spcPct val="170000"/>
              </a:lnSpc>
              <a:buFontTx/>
              <a:buChar char="-"/>
            </a:pPr>
            <a:r>
              <a:rPr lang="en-US" altLang="ko-KR" b="1" dirty="0" smtClean="0"/>
              <a:t>1~2 </a:t>
            </a:r>
            <a:r>
              <a:rPr lang="ko-KR" altLang="en-US" b="1" dirty="0"/>
              <a:t>단계 기본과정</a:t>
            </a:r>
            <a:r>
              <a:rPr lang="en-US" altLang="ko-KR" b="1" dirty="0"/>
              <a:t>(9</a:t>
            </a:r>
            <a:r>
              <a:rPr lang="ko-KR" altLang="en-US" b="1" dirty="0"/>
              <a:t>월</a:t>
            </a:r>
            <a:r>
              <a:rPr lang="en-US" altLang="ko-KR" b="1" dirty="0"/>
              <a:t>~10</a:t>
            </a:r>
            <a:r>
              <a:rPr lang="ko-KR" altLang="en-US" b="1" dirty="0"/>
              <a:t>월 중순</a:t>
            </a:r>
            <a:r>
              <a:rPr lang="en-US" altLang="ko-KR" b="1" dirty="0" smtClean="0"/>
              <a:t>), 3~5 </a:t>
            </a:r>
            <a:r>
              <a:rPr lang="ko-KR" altLang="en-US" b="1" dirty="0"/>
              <a:t>단계 심화과정</a:t>
            </a:r>
            <a:r>
              <a:rPr lang="en-US" altLang="ko-KR" b="1" dirty="0"/>
              <a:t>(10</a:t>
            </a:r>
            <a:r>
              <a:rPr lang="ko-KR" altLang="en-US" b="1" dirty="0"/>
              <a:t>월 중순</a:t>
            </a:r>
            <a:r>
              <a:rPr lang="en-US" altLang="ko-KR" b="1" dirty="0"/>
              <a:t>~11</a:t>
            </a:r>
            <a:r>
              <a:rPr lang="ko-KR" altLang="en-US" b="1" dirty="0"/>
              <a:t>월 말</a:t>
            </a:r>
            <a:r>
              <a:rPr lang="en-US" altLang="ko-KR" b="1" dirty="0" smtClean="0"/>
              <a:t>)</a:t>
            </a:r>
          </a:p>
          <a:p>
            <a:pPr marL="285750" indent="-285750" algn="just" fontAlgn="base">
              <a:lnSpc>
                <a:spcPct val="170000"/>
              </a:lnSpc>
              <a:buFontTx/>
              <a:buChar char="-"/>
            </a:pPr>
            <a:r>
              <a:rPr lang="ko-KR" altLang="en-US" b="1" dirty="0" smtClean="0"/>
              <a:t>교과목 예시</a:t>
            </a:r>
            <a:r>
              <a:rPr lang="en-US" altLang="ko-KR" b="1" dirty="0" smtClean="0"/>
              <a:t>: 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스포츠산업 </a:t>
            </a:r>
            <a:r>
              <a:rPr lang="ko-KR" altLang="ko-KR" sz="1700" dirty="0">
                <a:latin typeface="+mn-ea"/>
                <a:cs typeface="Adobe Arabic" panose="02040503050201020203" pitchFamily="18" charset="-78"/>
              </a:rPr>
              <a:t>창업 시장 환경 및 </a:t>
            </a:r>
            <a:r>
              <a:rPr lang="ko-KR" altLang="ko-KR" sz="1700" dirty="0" err="1" smtClean="0">
                <a:latin typeface="+mn-ea"/>
                <a:cs typeface="Adobe Arabic" panose="02040503050201020203" pitchFamily="18" charset="-78"/>
              </a:rPr>
              <a:t>트랜드</a:t>
            </a:r>
            <a:r>
              <a:rPr lang="en-US" altLang="ko-KR" sz="1700" dirty="0" smtClean="0">
                <a:latin typeface="+mn-ea"/>
                <a:cs typeface="Adobe Arabic" panose="02040503050201020203" pitchFamily="18" charset="-78"/>
              </a:rPr>
              <a:t>, </a:t>
            </a:r>
            <a:r>
              <a:rPr lang="ko-KR" altLang="ko-KR" sz="1700" dirty="0">
                <a:latin typeface="+mn-ea"/>
                <a:cs typeface="Adobe Arabic" panose="02040503050201020203" pitchFamily="18" charset="-78"/>
              </a:rPr>
              <a:t>스포츠 창업 기획</a:t>
            </a:r>
            <a:r>
              <a:rPr lang="en-US" altLang="ko-KR" sz="1700" dirty="0">
                <a:latin typeface="+mn-ea"/>
                <a:cs typeface="Adobe Arabic" panose="02040503050201020203" pitchFamily="18" charset="-78"/>
              </a:rPr>
              <a:t>/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실무</a:t>
            </a:r>
            <a:r>
              <a:rPr lang="en-US" altLang="ko-KR" sz="1700" dirty="0" smtClean="0">
                <a:latin typeface="+mn-ea"/>
                <a:cs typeface="Adobe Arabic" panose="02040503050201020203" pitchFamily="18" charset="-78"/>
              </a:rPr>
              <a:t>,       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스포츠 </a:t>
            </a:r>
            <a:r>
              <a:rPr lang="ko-KR" altLang="ko-KR" sz="1700" dirty="0">
                <a:latin typeface="+mn-ea"/>
                <a:cs typeface="Adobe Arabic" panose="02040503050201020203" pitchFamily="18" charset="-78"/>
              </a:rPr>
              <a:t>창업과</a:t>
            </a:r>
            <a:r>
              <a:rPr lang="en-US" altLang="ko-KR" sz="1700" dirty="0">
                <a:latin typeface="+mn-ea"/>
                <a:cs typeface="Adobe Arabic" panose="02040503050201020203" pitchFamily="18" charset="-78"/>
              </a:rPr>
              <a:t> </a:t>
            </a:r>
            <a:r>
              <a:rPr lang="en-US" altLang="ko-KR" sz="1700" dirty="0" smtClean="0">
                <a:latin typeface="+mn-ea"/>
                <a:cs typeface="Adobe Arabic" panose="02040503050201020203" pitchFamily="18" charset="-78"/>
              </a:rPr>
              <a:t>ICT, </a:t>
            </a:r>
            <a:r>
              <a:rPr lang="ko-KR" altLang="ko-KR" sz="1700" dirty="0">
                <a:latin typeface="+mn-ea"/>
                <a:cs typeface="Adobe Arabic" panose="02040503050201020203" pitchFamily="18" charset="-78"/>
              </a:rPr>
              <a:t>스포츠 창업 시제품 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개발</a:t>
            </a:r>
            <a:r>
              <a:rPr lang="en-US" altLang="ko-KR" sz="1700" dirty="0" smtClean="0">
                <a:latin typeface="+mn-ea"/>
                <a:cs typeface="Adobe Arabic" panose="02040503050201020203" pitchFamily="18" charset="-78"/>
              </a:rPr>
              <a:t>, </a:t>
            </a:r>
            <a:r>
              <a:rPr lang="ko-KR" altLang="ko-KR" sz="1700" dirty="0">
                <a:latin typeface="+mn-ea"/>
                <a:cs typeface="Adobe Arabic" panose="02040503050201020203" pitchFamily="18" charset="-78"/>
              </a:rPr>
              <a:t>창업 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기술</a:t>
            </a:r>
            <a:r>
              <a:rPr lang="en-US" altLang="ko-KR" sz="1700" dirty="0" smtClean="0">
                <a:latin typeface="+mn-ea"/>
                <a:cs typeface="Adobe Arabic" panose="02040503050201020203" pitchFamily="18" charset="-78"/>
              </a:rPr>
              <a:t> </a:t>
            </a:r>
            <a:r>
              <a:rPr lang="ko-KR" altLang="en-US" sz="1700" dirty="0" smtClean="0">
                <a:latin typeface="+mn-ea"/>
                <a:cs typeface="Adobe Arabic" panose="02040503050201020203" pitchFamily="18" charset="-78"/>
              </a:rPr>
              <a:t>창출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과 </a:t>
            </a:r>
            <a:r>
              <a:rPr lang="ko-KR" altLang="ko-KR" sz="1700" dirty="0">
                <a:latin typeface="+mn-ea"/>
                <a:cs typeface="Adobe Arabic" panose="02040503050201020203" pitchFamily="18" charset="-78"/>
              </a:rPr>
              <a:t>효과적 상품화 </a:t>
            </a:r>
            <a:r>
              <a:rPr lang="ko-KR" altLang="ko-KR" sz="1700" dirty="0" smtClean="0">
                <a:latin typeface="+mn-ea"/>
                <a:cs typeface="Adobe Arabic" panose="02040503050201020203" pitchFamily="18" charset="-78"/>
              </a:rPr>
              <a:t>전략 </a:t>
            </a:r>
            <a:endParaRPr lang="ko-KR" altLang="en-US" sz="1700" dirty="0">
              <a:latin typeface="+mn-ea"/>
              <a:cs typeface="Adobe Arabic" panose="02040503050201020203" pitchFamily="18" charset="-78"/>
            </a:endParaRPr>
          </a:p>
          <a:p>
            <a:pPr marL="285750" indent="-285750" algn="just" fontAlgn="base">
              <a:lnSpc>
                <a:spcPct val="170000"/>
              </a:lnSpc>
              <a:buFontTx/>
              <a:buChar char="-"/>
            </a:pPr>
            <a:endParaRPr lang="ko-KR" altLang="en-US" b="1" kern="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70000"/>
              </a:lnSpc>
            </a:pPr>
            <a:endParaRPr lang="ko-KR" altLang="en-US" b="1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154" y="3356992"/>
            <a:ext cx="7452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교육과정 운영계획</a:t>
            </a:r>
            <a:endParaRPr lang="en-US" altLang="ko-KR" sz="2000" b="1" spc="-150" dirty="0" smtClean="0">
              <a:solidFill>
                <a:srgbClr val="1C43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다이어그램 7"/>
          <p:cNvGraphicFramePr/>
          <p:nvPr>
            <p:extLst>
              <p:ext uri="{D42A27DB-BD31-4B8C-83A1-F6EECF244321}">
                <p14:modId xmlns:p14="http://schemas.microsoft.com/office/powerpoint/2010/main" val="2949852546"/>
              </p:ext>
            </p:extLst>
          </p:nvPr>
        </p:nvGraphicFramePr>
        <p:xfrm>
          <a:off x="317456" y="1469596"/>
          <a:ext cx="8719040" cy="1959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6749" y="2068509"/>
            <a:ext cx="129339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/>
              <a:t>스포츠산업 </a:t>
            </a:r>
            <a:endParaRPr lang="en-US" altLang="ko-KR" sz="1300" b="1" dirty="0" smtClean="0"/>
          </a:p>
          <a:p>
            <a:pPr fontAlgn="base"/>
            <a:r>
              <a:rPr lang="ko-KR" altLang="en-US" sz="1300" b="1" spc="-150" dirty="0" smtClean="0"/>
              <a:t>창업기회 </a:t>
            </a:r>
            <a:r>
              <a:rPr lang="ko-KR" altLang="en-US" sz="1300" b="1" spc="-150" dirty="0"/>
              <a:t>발견</a:t>
            </a:r>
            <a:r>
              <a:rPr lang="en-US" altLang="ko-KR" sz="1300" b="1" dirty="0"/>
              <a:t>(Exploring</a:t>
            </a:r>
            <a:r>
              <a:rPr lang="en-US" altLang="ko-KR" sz="1300" b="1" dirty="0" smtClean="0"/>
              <a:t>)</a:t>
            </a:r>
            <a:endParaRPr lang="ko-KR" altLang="en-US" sz="1300" dirty="0"/>
          </a:p>
        </p:txBody>
      </p:sp>
      <p:sp>
        <p:nvSpPr>
          <p:cNvPr id="20" name="TextBox 19"/>
          <p:cNvSpPr txBox="1"/>
          <p:nvPr/>
        </p:nvSpPr>
        <p:spPr>
          <a:xfrm>
            <a:off x="2555458" y="2068509"/>
            <a:ext cx="136846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300" b="1" dirty="0" err="1" smtClean="0"/>
              <a:t>스포츠사업</a:t>
            </a:r>
            <a:r>
              <a:rPr lang="ko-KR" altLang="en-US" sz="1300" b="1" dirty="0" smtClean="0"/>
              <a:t> </a:t>
            </a:r>
            <a:r>
              <a:rPr lang="en-US" altLang="ko-KR" sz="1300" b="1" dirty="0"/>
              <a:t/>
            </a:r>
            <a:br>
              <a:rPr lang="en-US" altLang="ko-KR" sz="1300" b="1" dirty="0"/>
            </a:br>
            <a:r>
              <a:rPr lang="en-US" altLang="ko-KR" sz="1300" b="1" dirty="0" smtClean="0"/>
              <a:t>  </a:t>
            </a:r>
            <a:r>
              <a:rPr lang="ko-KR" altLang="en-US" sz="1300" b="1" spc="-150" dirty="0" smtClean="0"/>
              <a:t>창업준비</a:t>
            </a:r>
            <a:r>
              <a:rPr lang="en-US" altLang="ko-KR" sz="1300" b="1" dirty="0"/>
              <a:t>(Preparing</a:t>
            </a:r>
            <a:r>
              <a:rPr lang="en-US" altLang="ko-KR" sz="1300" b="1" dirty="0" smtClean="0"/>
              <a:t>)</a:t>
            </a:r>
            <a:endParaRPr lang="ko-KR" altLang="en-US" sz="1300" dirty="0"/>
          </a:p>
        </p:txBody>
      </p:sp>
      <p:sp>
        <p:nvSpPr>
          <p:cNvPr id="6" name="TextBox 5"/>
          <p:cNvSpPr txBox="1"/>
          <p:nvPr/>
        </p:nvSpPr>
        <p:spPr>
          <a:xfrm>
            <a:off x="4304036" y="2075557"/>
            <a:ext cx="115212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300" b="1" dirty="0" smtClean="0"/>
              <a:t>  본격 </a:t>
            </a:r>
            <a:endParaRPr lang="en-US" altLang="ko-KR" sz="1300" b="1" dirty="0" smtClean="0"/>
          </a:p>
          <a:p>
            <a:pPr fontAlgn="base"/>
            <a:r>
              <a:rPr lang="ko-KR" altLang="en-US" sz="1300" b="1" dirty="0" smtClean="0"/>
              <a:t> 사업화</a:t>
            </a:r>
            <a:r>
              <a:rPr lang="en-US" altLang="ko-KR" sz="1300" b="1" spc="-150" dirty="0"/>
              <a:t>(Developing</a:t>
            </a:r>
            <a:r>
              <a:rPr lang="en-US" altLang="ko-KR" sz="1300" b="1" spc="-150" dirty="0" smtClean="0"/>
              <a:t>)</a:t>
            </a:r>
            <a:endParaRPr lang="ko-KR" altLang="en-US" sz="1300" dirty="0"/>
          </a:p>
        </p:txBody>
      </p:sp>
      <p:sp>
        <p:nvSpPr>
          <p:cNvPr id="22" name="TextBox 21"/>
          <p:cNvSpPr txBox="1"/>
          <p:nvPr/>
        </p:nvSpPr>
        <p:spPr>
          <a:xfrm>
            <a:off x="6030138" y="2068509"/>
            <a:ext cx="135851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300" b="1" dirty="0" smtClean="0"/>
              <a:t> 스포츠</a:t>
            </a:r>
            <a:endParaRPr lang="en-US" altLang="ko-KR" sz="1300" b="1" dirty="0" smtClean="0"/>
          </a:p>
          <a:p>
            <a:pPr lvl="0"/>
            <a:r>
              <a:rPr lang="en-US" altLang="ko-KR" sz="1300" b="1" dirty="0"/>
              <a:t> </a:t>
            </a:r>
            <a:r>
              <a:rPr lang="ko-KR" altLang="en-US" sz="1300" b="1" dirty="0" smtClean="0"/>
              <a:t>사업경영      </a:t>
            </a:r>
            <a:endParaRPr lang="en-US" altLang="ko-KR" sz="1300" b="1" dirty="0" smtClean="0"/>
          </a:p>
          <a:p>
            <a:pPr lvl="0"/>
            <a:r>
              <a:rPr lang="en-US" altLang="ko-KR" sz="1300" b="1" dirty="0"/>
              <a:t> </a:t>
            </a:r>
            <a:r>
              <a:rPr lang="en-US" altLang="ko-KR" sz="1300" b="1" dirty="0" smtClean="0"/>
              <a:t>(</a:t>
            </a:r>
            <a:r>
              <a:rPr lang="en-US" altLang="ko-KR" sz="1300" b="1" dirty="0"/>
              <a:t>Managing)</a:t>
            </a:r>
            <a:endParaRPr lang="ko-KR" altLang="en-US" sz="1300" dirty="0"/>
          </a:p>
        </p:txBody>
      </p:sp>
      <p:sp>
        <p:nvSpPr>
          <p:cNvPr id="23" name="TextBox 22"/>
          <p:cNvSpPr txBox="1"/>
          <p:nvPr/>
        </p:nvSpPr>
        <p:spPr>
          <a:xfrm>
            <a:off x="7763391" y="2068509"/>
            <a:ext cx="148808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300" b="1" dirty="0" smtClean="0"/>
              <a:t> </a:t>
            </a:r>
            <a:r>
              <a:rPr lang="ko-KR" altLang="en-US" sz="1300" b="1" dirty="0" err="1" smtClean="0"/>
              <a:t>스포츠사업</a:t>
            </a:r>
            <a:r>
              <a:rPr lang="en-US" altLang="ko-KR" sz="1300" b="1" dirty="0"/>
              <a:t/>
            </a:r>
            <a:br>
              <a:rPr lang="en-US" altLang="ko-KR" sz="1300" b="1" dirty="0"/>
            </a:br>
            <a:r>
              <a:rPr lang="en-US" altLang="ko-KR" sz="1300" b="1" dirty="0" smtClean="0"/>
              <a:t>  </a:t>
            </a:r>
            <a:r>
              <a:rPr lang="ko-KR" altLang="en-US" sz="1300" b="1" dirty="0" err="1" smtClean="0"/>
              <a:t>지속성확보</a:t>
            </a:r>
            <a:r>
              <a:rPr lang="ko-KR" altLang="en-US" sz="1300" b="1" dirty="0" smtClean="0"/>
              <a:t>  </a:t>
            </a:r>
            <a:endParaRPr lang="en-US" altLang="ko-KR" sz="1300" b="1" dirty="0" smtClean="0"/>
          </a:p>
          <a:p>
            <a:pPr lvl="0"/>
            <a:r>
              <a:rPr lang="en-US" altLang="ko-KR" sz="1300" b="1" dirty="0"/>
              <a:t> </a:t>
            </a:r>
            <a:r>
              <a:rPr lang="en-US" altLang="ko-KR" sz="1300" b="1" dirty="0" smtClean="0"/>
              <a:t>(</a:t>
            </a:r>
            <a:r>
              <a:rPr lang="en-US" altLang="ko-KR" sz="1300" b="1" dirty="0"/>
              <a:t>Sustaining)</a:t>
            </a:r>
            <a:endParaRPr lang="ko-KR" altLang="en-US" sz="1300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136" y="0"/>
            <a:ext cx="1844824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6375"/>
            <a:ext cx="5478845" cy="1971419"/>
          </a:xfrm>
          <a:prstGeom prst="rect">
            <a:avLst/>
          </a:prstGeom>
        </p:spPr>
      </p:pic>
      <p:grpSp>
        <p:nvGrpSpPr>
          <p:cNvPr id="55" name="그룹 54"/>
          <p:cNvGrpSpPr/>
          <p:nvPr/>
        </p:nvGrpSpPr>
        <p:grpSpPr>
          <a:xfrm flipV="1">
            <a:off x="3491880" y="266330"/>
            <a:ext cx="5544616" cy="354357"/>
            <a:chOff x="0" y="620688"/>
            <a:chExt cx="9144000" cy="0"/>
          </a:xfrm>
        </p:grpSpPr>
        <p:cxnSp>
          <p:nvCxnSpPr>
            <p:cNvPr id="46" name="직선 연결선 45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양쪽 모서리가 둥근 사각형 2"/>
          <p:cNvSpPr/>
          <p:nvPr/>
        </p:nvSpPr>
        <p:spPr>
          <a:xfrm rot="5400000">
            <a:off x="1615424" y="-1342416"/>
            <a:ext cx="563706" cy="3794554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95558" y="320457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300" dirty="0" smtClean="0">
                <a:solidFill>
                  <a:schemeClr val="bg1"/>
                </a:solidFill>
              </a:rPr>
              <a:t>교육 프로그램 </a:t>
            </a:r>
            <a:r>
              <a:rPr lang="ko-KR" altLang="en-US" sz="2400" b="1" spc="-300" dirty="0" err="1" smtClean="0">
                <a:solidFill>
                  <a:schemeClr val="bg1"/>
                </a:solidFill>
              </a:rPr>
              <a:t>로드맵</a:t>
            </a:r>
            <a:endParaRPr lang="ko-KR" altLang="en-US" sz="2400" b="1" spc="-300" dirty="0">
              <a:solidFill>
                <a:schemeClr val="bg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41514" y="-570800"/>
            <a:ext cx="4374301" cy="2807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1875" y="188640"/>
            <a:ext cx="72013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57153" y="1485945"/>
            <a:ext cx="8686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 일정 </a:t>
            </a:r>
            <a:endParaRPr lang="en-US" altLang="ko-KR" sz="2200" b="1" spc="-150" dirty="0" smtClean="0">
              <a:solidFill>
                <a:srgbClr val="1C43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내용 개체 틀 2"/>
          <p:cNvSpPr txBox="1">
            <a:spLocks/>
          </p:cNvSpPr>
          <p:nvPr/>
        </p:nvSpPr>
        <p:spPr>
          <a:xfrm>
            <a:off x="628650" y="1825625"/>
            <a:ext cx="7886700" cy="239546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anose="020B0604020202020204" pitchFamily="34" charset="0"/>
              <a:buNone/>
            </a:pPr>
            <a:endParaRPr lang="ko-KR" altLang="en-US" sz="2200" dirty="0" smtClean="0"/>
          </a:p>
          <a:p>
            <a:pPr fontAlgn="base"/>
            <a:r>
              <a:rPr lang="ko-KR" altLang="en-US" sz="2200" dirty="0" smtClean="0"/>
              <a:t>​​</a:t>
            </a:r>
            <a:r>
              <a:rPr lang="ko-KR" altLang="en-US" sz="2200" dirty="0" err="1" smtClean="0"/>
              <a:t>창업캠프</a:t>
            </a:r>
            <a:r>
              <a:rPr lang="en-US" altLang="ko-KR" sz="2200" dirty="0" smtClean="0"/>
              <a:t>: 9/8~9/10, 2</a:t>
            </a:r>
            <a:r>
              <a:rPr lang="ko-KR" altLang="en-US" sz="2200" dirty="0" smtClean="0"/>
              <a:t>박</a:t>
            </a:r>
            <a:r>
              <a:rPr lang="en-US" altLang="ko-KR" sz="2200" dirty="0" smtClean="0"/>
              <a:t>3</a:t>
            </a:r>
            <a:r>
              <a:rPr lang="ko-KR" altLang="en-US" sz="2200" dirty="0" smtClean="0"/>
              <a:t>일 </a:t>
            </a:r>
            <a:r>
              <a:rPr lang="ko-KR" altLang="en-US" sz="2200" dirty="0" err="1" smtClean="0"/>
              <a:t>집중교육</a:t>
            </a:r>
            <a:endParaRPr lang="en-US" altLang="ko-KR" sz="2200" dirty="0" smtClean="0"/>
          </a:p>
          <a:p>
            <a:pPr marL="0" indent="0" fontAlgn="base">
              <a:buNone/>
            </a:pPr>
            <a:endParaRPr lang="ko-KR" altLang="en-US" sz="2200" dirty="0" smtClean="0"/>
          </a:p>
          <a:p>
            <a:pPr fontAlgn="base"/>
            <a:r>
              <a:rPr lang="ko-KR" altLang="en-US" sz="2200" dirty="0" smtClean="0"/>
              <a:t>일반교육</a:t>
            </a:r>
            <a:r>
              <a:rPr lang="en-US" altLang="ko-KR" sz="2200" dirty="0" smtClean="0"/>
              <a:t>: 9/13~11/8, </a:t>
            </a:r>
            <a:r>
              <a:rPr lang="ko-KR" altLang="en-US" sz="2200" dirty="0" smtClean="0"/>
              <a:t>매주 수요일 </a:t>
            </a:r>
            <a:r>
              <a:rPr lang="en-US" altLang="ko-KR" sz="2200" dirty="0" smtClean="0"/>
              <a:t>&amp; </a:t>
            </a:r>
            <a:r>
              <a:rPr lang="ko-KR" altLang="en-US" sz="2200" dirty="0" smtClean="0"/>
              <a:t>목요일 </a:t>
            </a:r>
            <a:r>
              <a:rPr lang="en-US" altLang="ko-KR" sz="2200" dirty="0" smtClean="0"/>
              <a:t>19:00~22:00</a:t>
            </a:r>
            <a:r>
              <a:rPr lang="ko-KR" altLang="en-US" sz="2200" dirty="0" smtClean="0"/>
              <a:t>시</a:t>
            </a:r>
            <a:r>
              <a:rPr lang="en-US" altLang="ko-KR" sz="2200" dirty="0" smtClean="0"/>
              <a:t>. </a:t>
            </a:r>
            <a:r>
              <a:rPr lang="ko-KR" altLang="en-US" sz="2200" dirty="0" smtClean="0"/>
              <a:t>토요일은 </a:t>
            </a:r>
            <a:r>
              <a:rPr lang="en-US" altLang="ko-KR" sz="2200" dirty="0" smtClean="0"/>
              <a:t>14:00</a:t>
            </a:r>
            <a:r>
              <a:rPr lang="ko-KR" altLang="en-US" sz="2200" dirty="0" smtClean="0"/>
              <a:t>시 격주 운영 </a:t>
            </a:r>
            <a:endParaRPr lang="en-US" altLang="ko-KR" sz="2200" dirty="0" smtClean="0"/>
          </a:p>
          <a:p>
            <a:pPr marL="0" indent="0" fontAlgn="base">
              <a:buNone/>
            </a:pPr>
            <a:endParaRPr lang="ko-KR" altLang="en-US" sz="2200" dirty="0" smtClean="0"/>
          </a:p>
          <a:p>
            <a:pPr fontAlgn="base"/>
            <a:r>
              <a:rPr lang="en-US" altLang="ko-KR" sz="2200" dirty="0" smtClean="0"/>
              <a:t> </a:t>
            </a:r>
            <a:r>
              <a:rPr lang="ko-KR" altLang="en-US" sz="2200" dirty="0" err="1" smtClean="0"/>
              <a:t>특허캠프</a:t>
            </a:r>
            <a:r>
              <a:rPr lang="en-US" altLang="ko-KR" sz="2200" dirty="0" smtClean="0"/>
              <a:t>: 11/17~11/19, 2</a:t>
            </a:r>
            <a:r>
              <a:rPr lang="ko-KR" altLang="en-US" sz="2200" dirty="0" smtClean="0"/>
              <a:t>박</a:t>
            </a:r>
            <a:r>
              <a:rPr lang="en-US" altLang="ko-KR" sz="2200" dirty="0" smtClean="0"/>
              <a:t>3</a:t>
            </a:r>
            <a:r>
              <a:rPr lang="ko-KR" altLang="en-US" sz="2200" dirty="0" smtClean="0"/>
              <a:t>일 </a:t>
            </a:r>
            <a:r>
              <a:rPr lang="ko-KR" altLang="en-US" sz="2200" dirty="0" err="1" smtClean="0"/>
              <a:t>집중교육</a:t>
            </a:r>
            <a:endParaRPr lang="ko-KR" altLang="en-US" sz="2200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0"/>
            <a:ext cx="2483768" cy="165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0"/>
            <a:ext cx="5500720" cy="1971419"/>
          </a:xfrm>
          <a:prstGeom prst="rect">
            <a:avLst/>
          </a:prstGeom>
        </p:spPr>
      </p:pic>
      <p:grpSp>
        <p:nvGrpSpPr>
          <p:cNvPr id="55" name="그룹 54"/>
          <p:cNvGrpSpPr/>
          <p:nvPr/>
        </p:nvGrpSpPr>
        <p:grpSpPr>
          <a:xfrm flipV="1">
            <a:off x="5076056" y="266332"/>
            <a:ext cx="4067944" cy="354351"/>
            <a:chOff x="0" y="620688"/>
            <a:chExt cx="9144000" cy="0"/>
          </a:xfrm>
        </p:grpSpPr>
        <p:cxnSp>
          <p:nvCxnSpPr>
            <p:cNvPr id="46" name="직선 연결선 45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양쪽 모서리가 둥근 사각형 2"/>
          <p:cNvSpPr/>
          <p:nvPr/>
        </p:nvSpPr>
        <p:spPr>
          <a:xfrm rot="5400000">
            <a:off x="2364187" y="-2091179"/>
            <a:ext cx="563706" cy="5292080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6603" y="320457"/>
            <a:ext cx="5148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스포츠산업 창업 교육 프로그램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-21875" y="188640"/>
            <a:ext cx="72013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179512" y="1899979"/>
            <a:ext cx="2647234" cy="2513496"/>
          </a:xfrm>
          <a:prstGeom prst="roundRect">
            <a:avLst>
              <a:gd name="adj" fmla="val 4699"/>
            </a:avLst>
          </a:prstGeom>
          <a:gradFill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5400000" scaled="0"/>
          </a:gra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212307" y="1899979"/>
            <a:ext cx="2647234" cy="2513496"/>
          </a:xfrm>
          <a:prstGeom prst="roundRect">
            <a:avLst>
              <a:gd name="adj" fmla="val 4699"/>
            </a:avLst>
          </a:prstGeom>
          <a:gradFill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5400000" scaled="0"/>
          </a:gra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227099" y="1899979"/>
            <a:ext cx="2647234" cy="2513496"/>
          </a:xfrm>
          <a:prstGeom prst="roundRect">
            <a:avLst>
              <a:gd name="adj" fmla="val 4699"/>
            </a:avLst>
          </a:prstGeom>
          <a:gradFill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5400000" scaled="0"/>
          </a:gra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578700" y="1700808"/>
            <a:ext cx="1767340" cy="398342"/>
          </a:xfrm>
          <a:prstGeom prst="roundRect">
            <a:avLst>
              <a:gd name="adj" fmla="val 26219"/>
            </a:avLst>
          </a:prstGeom>
          <a:solidFill>
            <a:schemeClr val="accent6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3652254" y="1700808"/>
            <a:ext cx="1767340" cy="398342"/>
          </a:xfrm>
          <a:prstGeom prst="roundRect">
            <a:avLst>
              <a:gd name="adj" fmla="val 26219"/>
            </a:avLst>
          </a:prstGeom>
          <a:solidFill>
            <a:schemeClr val="accent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6667046" y="1700808"/>
            <a:ext cx="1767340" cy="398342"/>
          </a:xfrm>
          <a:prstGeom prst="roundRect">
            <a:avLst>
              <a:gd name="adj" fmla="val 26219"/>
            </a:avLst>
          </a:prstGeom>
          <a:solidFill>
            <a:srgbClr val="CC006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939288" y="1708368"/>
            <a:ext cx="9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 smtClean="0">
                <a:solidFill>
                  <a:schemeClr val="bg1"/>
                </a:solidFill>
              </a:rPr>
              <a:t>발굴</a:t>
            </a:r>
            <a:endParaRPr lang="ko-KR" altLang="en-US" b="1" spc="-15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1417" y="1708368"/>
            <a:ext cx="9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 smtClean="0">
                <a:solidFill>
                  <a:schemeClr val="bg1"/>
                </a:solidFill>
              </a:rPr>
              <a:t>육성</a:t>
            </a:r>
            <a:endParaRPr lang="ko-KR" altLang="en-US" b="1" spc="-15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46646" y="1708368"/>
            <a:ext cx="9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pc="-150" dirty="0" smtClean="0">
                <a:solidFill>
                  <a:schemeClr val="bg1"/>
                </a:solidFill>
              </a:rPr>
              <a:t>사업화</a:t>
            </a:r>
            <a:endParaRPr lang="ko-KR" altLang="en-US" b="1" spc="-150" dirty="0">
              <a:solidFill>
                <a:schemeClr val="bg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79512" y="2260019"/>
            <a:ext cx="25594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스포츠 </a:t>
            </a:r>
            <a:r>
              <a:rPr lang="ko-KR" altLang="en-US" sz="1700" b="1" u="sng" dirty="0" smtClean="0">
                <a:solidFill>
                  <a:srgbClr val="FF0000"/>
                </a:solidFill>
                <a:latin typeface="맑은 고딕" pitchFamily="50" charset="-127"/>
              </a:rPr>
              <a:t>창업교육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</a:t>
            </a:r>
          </a:p>
          <a:p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강좌 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90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시간 이수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  </a:t>
            </a:r>
            <a:endParaRPr lang="en-US" altLang="ko-KR" sz="1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160415" y="2260019"/>
            <a:ext cx="27287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(4)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멘토링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실전 창업 맞춤형</a:t>
            </a:r>
            <a:endParaRPr lang="en-US" altLang="ko-KR" sz="15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  자문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194171" y="2996952"/>
            <a:ext cx="274598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(5)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스포츠 </a:t>
            </a:r>
            <a:r>
              <a:rPr lang="ko-KR" altLang="en-US" sz="1700" b="1" u="sng" dirty="0" smtClean="0">
                <a:solidFill>
                  <a:srgbClr val="FF0000"/>
                </a:solidFill>
                <a:latin typeface="맑은 고딕" pitchFamily="50" charset="-127"/>
              </a:rPr>
              <a:t>창업보육</a:t>
            </a:r>
            <a:r>
              <a:rPr lang="en-US" altLang="ko-KR" sz="1500" b="1" dirty="0" smtClean="0">
                <a:latin typeface="맑은 고딕" pitchFamily="50" charset="-127"/>
              </a:rPr>
              <a:t>: </a:t>
            </a:r>
          </a:p>
          <a:p>
            <a:r>
              <a:rPr lang="en-US" altLang="ko-KR" sz="1500" b="1" dirty="0">
                <a:latin typeface="맑은 고딕" pitchFamily="50" charset="-127"/>
              </a:rPr>
              <a:t> </a:t>
            </a:r>
            <a:r>
              <a:rPr lang="en-US" altLang="ko-KR" sz="1500" b="1" dirty="0" smtClean="0">
                <a:latin typeface="맑은 고딕" pitchFamily="50" charset="-127"/>
              </a:rPr>
              <a:t>  </a:t>
            </a:r>
            <a:r>
              <a:rPr lang="ko-KR" altLang="en-US" sz="1500" b="1" dirty="0" smtClean="0">
                <a:latin typeface="맑은 고딕" pitchFamily="50" charset="-127"/>
              </a:rPr>
              <a:t>보육센터 입주</a:t>
            </a:r>
            <a:endParaRPr lang="en-US" altLang="ko-KR" sz="1500" b="1" dirty="0" smtClean="0">
              <a:latin typeface="맑은 고딕" pitchFamily="50" charset="-127"/>
            </a:endParaRPr>
          </a:p>
          <a:p>
            <a:endParaRPr lang="en-US" altLang="ko-KR" sz="1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(6)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제품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컨설팅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기업진단 경영     </a:t>
            </a:r>
            <a:endParaRPr lang="en-US" altLang="ko-KR" sz="15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r>
              <a:rPr lang="en-US" altLang="ko-KR" sz="15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전략 수립 및 시제품 제작 코칭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79512" y="2916233"/>
            <a:ext cx="25594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(2)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스포츠산업 창업캠프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b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</a:b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창업 아이디어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/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아이템 개발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79512" y="3645024"/>
            <a:ext cx="25922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(3)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창업경진대회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b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</a:b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창업아이템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/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비즈니스</a:t>
            </a:r>
            <a:endParaRPr lang="en-US" altLang="ko-KR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모델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(BM)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35748" y="2260019"/>
            <a:ext cx="2728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(7)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1700" b="1" u="sng" spc="-150" dirty="0" smtClean="0">
                <a:solidFill>
                  <a:srgbClr val="FF0000"/>
                </a:solidFill>
                <a:latin typeface="맑은 고딕" pitchFamily="50" charset="-127"/>
              </a:rPr>
              <a:t>시제품 고도화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</a:t>
            </a:r>
          </a:p>
          <a:p>
            <a:r>
              <a:rPr lang="en-US" altLang="ko-KR" sz="15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각종 제품 고도화 노하우 전수 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843808" y="2924943"/>
            <a:ext cx="366253" cy="394957"/>
            <a:chOff x="2843809" y="4365104"/>
            <a:chExt cx="553657" cy="555826"/>
          </a:xfrm>
        </p:grpSpPr>
        <p:sp>
          <p:nvSpPr>
            <p:cNvPr id="7" name="갈매기형 수장 6"/>
            <p:cNvSpPr/>
            <p:nvPr/>
          </p:nvSpPr>
          <p:spPr>
            <a:xfrm>
              <a:off x="2843809" y="4365104"/>
              <a:ext cx="339923" cy="555826"/>
            </a:xfrm>
            <a:prstGeom prst="chevron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/>
                </a:solidFill>
              </a:endParaRPr>
            </a:p>
          </p:txBody>
        </p:sp>
        <p:sp>
          <p:nvSpPr>
            <p:cNvPr id="40" name="갈매기형 수장 39"/>
            <p:cNvSpPr/>
            <p:nvPr/>
          </p:nvSpPr>
          <p:spPr>
            <a:xfrm>
              <a:off x="3057543" y="4365104"/>
              <a:ext cx="339923" cy="555826"/>
            </a:xfrm>
            <a:prstGeom prst="chevron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5868144" y="2924943"/>
            <a:ext cx="369565" cy="394957"/>
            <a:chOff x="5770367" y="4365104"/>
            <a:chExt cx="553657" cy="555826"/>
          </a:xfrm>
        </p:grpSpPr>
        <p:sp>
          <p:nvSpPr>
            <p:cNvPr id="39" name="갈매기형 수장 38"/>
            <p:cNvSpPr/>
            <p:nvPr/>
          </p:nvSpPr>
          <p:spPr>
            <a:xfrm>
              <a:off x="5770367" y="4365104"/>
              <a:ext cx="339923" cy="555826"/>
            </a:xfrm>
            <a:prstGeom prst="chevron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/>
                </a:solidFill>
              </a:endParaRPr>
            </a:p>
          </p:txBody>
        </p:sp>
        <p:sp>
          <p:nvSpPr>
            <p:cNvPr id="41" name="갈매기형 수장 40"/>
            <p:cNvSpPr/>
            <p:nvPr/>
          </p:nvSpPr>
          <p:spPr>
            <a:xfrm>
              <a:off x="5984101" y="4365104"/>
              <a:ext cx="339923" cy="555826"/>
            </a:xfrm>
            <a:prstGeom prst="chevron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/>
                </a:solidFill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6235748" y="2988241"/>
            <a:ext cx="2908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(8)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시장 반응 활용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</a:t>
            </a:r>
          </a:p>
          <a:p>
            <a:r>
              <a:rPr lang="en-US" altLang="ko-KR" sz="15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</a:t>
            </a:r>
            <a:r>
              <a:rPr lang="ko-KR" altLang="en-US" sz="15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판로 개척 컨설팅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,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마케팅 지원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235748" y="3695098"/>
            <a:ext cx="27287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(9)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기타 보육 프로그램</a:t>
            </a: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</a:t>
            </a:r>
            <a:b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</a:br>
            <a:r>
              <a:rPr lang="en-US" altLang="ko-KR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   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전시회 참가 지원 등 예정</a:t>
            </a:r>
            <a:endParaRPr lang="en-US" altLang="ko-KR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437112"/>
            <a:ext cx="2160240" cy="198548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57153" y="1196752"/>
            <a:ext cx="868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2017~2019 </a:t>
            </a:r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스포츠산업 창업지원센터 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단계 기본 계획 </a:t>
            </a:r>
            <a:endParaRPr lang="en-US" altLang="ko-KR" sz="2000" b="1" spc="-150" dirty="0" smtClean="0">
              <a:solidFill>
                <a:srgbClr val="1C43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869160"/>
            <a:ext cx="1556792" cy="155679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37112"/>
            <a:ext cx="3384376" cy="192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8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17421"/>
            <a:ext cx="5478845" cy="1971419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 flipV="1">
            <a:off x="4824536" y="266332"/>
            <a:ext cx="4067944" cy="354351"/>
            <a:chOff x="0" y="620688"/>
            <a:chExt cx="9144000" cy="0"/>
          </a:xfrm>
        </p:grpSpPr>
        <p:cxnSp>
          <p:nvCxnSpPr>
            <p:cNvPr id="3" name="직선 연결선 2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양쪽 모서리가 둥근 사각형 4"/>
          <p:cNvSpPr/>
          <p:nvPr/>
        </p:nvSpPr>
        <p:spPr>
          <a:xfrm rot="5400000">
            <a:off x="2364187" y="-2091179"/>
            <a:ext cx="563706" cy="5292080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6603" y="320457"/>
            <a:ext cx="5148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스포츠산업 창업 교육 프로그램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53" y="1259814"/>
            <a:ext cx="868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스포츠산업  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sz="2000" b="1" spc="-150" dirty="0" err="1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창업캠프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51714" y="1965658"/>
            <a:ext cx="796470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교육명칭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2017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한남대학교 스포츠산업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창업캠프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대     상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교육생 전원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운영기간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2017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년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9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월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8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일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~10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일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(2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박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3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일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)</a:t>
            </a:r>
          </a:p>
          <a:p>
            <a:pPr>
              <a:buFont typeface="Wingdings" pitchFamily="2" charset="2"/>
              <a:buChar char="§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주요내용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 smtClean="0"/>
              <a:t>스포츠산업 창업 체험 시뮬레이션 </a:t>
            </a:r>
            <a:r>
              <a:rPr lang="ko-KR" altLang="en-US" sz="1600" dirty="0"/>
              <a:t>방식의 </a:t>
            </a:r>
            <a:r>
              <a:rPr lang="ko-KR" altLang="en-US" sz="1600" dirty="0" smtClean="0"/>
              <a:t>교육 캠프</a:t>
            </a:r>
            <a:endParaRPr lang="en-US" altLang="ko-KR" sz="1600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 smtClean="0"/>
              <a:t>사업계획서 </a:t>
            </a:r>
            <a:r>
              <a:rPr lang="ko-KR" altLang="en-US" sz="1600" dirty="0"/>
              <a:t>작성 및 실습</a:t>
            </a:r>
            <a:endParaRPr lang="en-US" altLang="ko-KR" sz="1600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 smtClean="0"/>
              <a:t>스포츠산업 창업 </a:t>
            </a:r>
            <a:r>
              <a:rPr lang="ko-KR" altLang="en-US" sz="1600" dirty="0"/>
              <a:t>아이디어 및 아이템에 대한 컨설팅</a:t>
            </a:r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 smtClean="0"/>
              <a:t>스포츠산업 창업실무과정을 </a:t>
            </a:r>
            <a:r>
              <a:rPr lang="ko-KR" altLang="en-US" sz="1600" dirty="0"/>
              <a:t>통한 </a:t>
            </a:r>
            <a:r>
              <a:rPr lang="ko-KR" altLang="en-US" sz="1600" dirty="0" smtClean="0"/>
              <a:t>창업 방향 </a:t>
            </a:r>
            <a:r>
              <a:rPr lang="ko-KR" altLang="en-US" sz="1600" dirty="0"/>
              <a:t>및 아이템 </a:t>
            </a:r>
            <a:r>
              <a:rPr lang="ko-KR" altLang="en-US" sz="1600" dirty="0" smtClean="0"/>
              <a:t>구체화</a:t>
            </a:r>
            <a:endParaRPr lang="en-US" altLang="ko-KR" sz="1600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 smtClean="0"/>
              <a:t>창업 </a:t>
            </a:r>
            <a:r>
              <a:rPr lang="ko-KR" altLang="en-US" sz="1600" dirty="0"/>
              <a:t>아이템의 상품화 구현 </a:t>
            </a:r>
            <a:r>
              <a:rPr lang="ko-KR" altLang="en-US" sz="1600" dirty="0" smtClean="0"/>
              <a:t>계획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시제품 개발 관련</a:t>
            </a:r>
            <a:r>
              <a:rPr lang="en-US" altLang="ko-KR" sz="1600" dirty="0" smtClean="0"/>
              <a:t>)</a:t>
            </a:r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 smtClean="0"/>
              <a:t>스포츠산업 창업 전문가 특강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컨설팅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스피치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디자인 등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72" y="3356992"/>
            <a:ext cx="1656184" cy="165618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0"/>
            <a:ext cx="1484784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8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17421"/>
            <a:ext cx="5478845" cy="1971419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 flipV="1">
            <a:off x="5076056" y="266332"/>
            <a:ext cx="4067944" cy="354351"/>
            <a:chOff x="0" y="620688"/>
            <a:chExt cx="9144000" cy="0"/>
          </a:xfrm>
        </p:grpSpPr>
        <p:cxnSp>
          <p:nvCxnSpPr>
            <p:cNvPr id="3" name="직선 연결선 2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양쪽 모서리가 둥근 사각형 4"/>
          <p:cNvSpPr/>
          <p:nvPr/>
        </p:nvSpPr>
        <p:spPr>
          <a:xfrm rot="5400000">
            <a:off x="2364187" y="-2091179"/>
            <a:ext cx="563706" cy="5292080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6603" y="320457"/>
            <a:ext cx="5148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스포츠산업 창업 교육 프로그램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53" y="1196752"/>
            <a:ext cx="868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스포츠산업  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sz="2000" b="1" spc="-150" dirty="0" err="1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특허캠프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51714" y="1965658"/>
            <a:ext cx="7964702" cy="5111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교육명칭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2017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한남대학교 스포츠산업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특허캠프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대     상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교육생 전원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운영기간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2017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년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11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월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중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(11/17~11/19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예정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)</a:t>
            </a:r>
          </a:p>
          <a:p>
            <a:pPr>
              <a:buFont typeface="Wingdings" pitchFamily="2" charset="2"/>
              <a:buChar char="§"/>
            </a:pP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주요내용 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dirty="0" smtClean="0"/>
              <a:t>특허</a:t>
            </a:r>
            <a:r>
              <a:rPr lang="en-US" altLang="ko-KR" dirty="0"/>
              <a:t> </a:t>
            </a:r>
            <a:r>
              <a:rPr lang="en-US" altLang="ko-KR" dirty="0" smtClean="0"/>
              <a:t>/</a:t>
            </a:r>
            <a:r>
              <a:rPr lang="ko-KR" altLang="en-US" dirty="0" smtClean="0"/>
              <a:t> 각종 지적재산권 관련 이슈 집중 교육 </a:t>
            </a:r>
            <a:endParaRPr lang="en-US" altLang="ko-KR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dirty="0" smtClean="0"/>
              <a:t>특허</a:t>
            </a:r>
            <a:r>
              <a:rPr lang="en-US" altLang="ko-KR" dirty="0"/>
              <a:t> </a:t>
            </a:r>
            <a:r>
              <a:rPr lang="en-US" altLang="ko-KR" dirty="0" smtClean="0"/>
              <a:t>/</a:t>
            </a:r>
            <a:r>
              <a:rPr lang="ko-KR" altLang="en-US" dirty="0" smtClean="0"/>
              <a:t> 각종 지적재산권의 실제 신청 및 출원 역량 강화</a:t>
            </a:r>
            <a:endParaRPr lang="en-US" altLang="ko-KR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dirty="0" smtClean="0"/>
              <a:t>스포츠 </a:t>
            </a:r>
            <a:r>
              <a:rPr lang="ko-KR" altLang="en-US" dirty="0" err="1" smtClean="0"/>
              <a:t>스타트업</a:t>
            </a:r>
            <a:r>
              <a:rPr lang="ko-KR" altLang="en-US" dirty="0" smtClean="0"/>
              <a:t> 경영 노하우 전수 </a:t>
            </a:r>
            <a:endParaRPr lang="en-US" altLang="ko-KR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dirty="0" smtClean="0"/>
              <a:t>스포츠산업 창업 기술</a:t>
            </a:r>
            <a:r>
              <a:rPr lang="en-US" altLang="ko-KR" dirty="0" smtClean="0"/>
              <a:t>,</a:t>
            </a:r>
            <a:r>
              <a:rPr lang="ko-KR" altLang="en-US" dirty="0" smtClean="0"/>
              <a:t> 효과적 상품화 전략 등 소개</a:t>
            </a:r>
            <a:endParaRPr lang="en-US" altLang="ko-KR" dirty="0" smtClean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endParaRPr lang="en-US" altLang="ko-KR" dirty="0" smtClean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4" y="0"/>
            <a:ext cx="1863235" cy="12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6375"/>
            <a:ext cx="5466234" cy="1971419"/>
          </a:xfrm>
          <a:prstGeom prst="rect">
            <a:avLst/>
          </a:prstGeom>
        </p:spPr>
      </p:pic>
      <p:grpSp>
        <p:nvGrpSpPr>
          <p:cNvPr id="55" name="그룹 54"/>
          <p:cNvGrpSpPr/>
          <p:nvPr/>
        </p:nvGrpSpPr>
        <p:grpSpPr>
          <a:xfrm flipV="1">
            <a:off x="3794554" y="266333"/>
            <a:ext cx="5349446" cy="354351"/>
            <a:chOff x="0" y="620688"/>
            <a:chExt cx="9144000" cy="0"/>
          </a:xfrm>
        </p:grpSpPr>
        <p:cxnSp>
          <p:nvCxnSpPr>
            <p:cNvPr id="46" name="직선 연결선 45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양쪽 모서리가 둥근 사각형 2"/>
          <p:cNvSpPr/>
          <p:nvPr/>
        </p:nvSpPr>
        <p:spPr>
          <a:xfrm rot="5400000">
            <a:off x="2472199" y="-2199191"/>
            <a:ext cx="563706" cy="5508104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95558" y="320457"/>
            <a:ext cx="5212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>
                <a:solidFill>
                  <a:schemeClr val="bg1"/>
                </a:solidFill>
              </a:rPr>
              <a:t>스포츠산업 창업 교육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프로그램</a:t>
            </a:r>
            <a:endParaRPr lang="ko-KR" altLang="en-US" sz="2400" b="1" spc="-300" dirty="0">
              <a:solidFill>
                <a:schemeClr val="bg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41514" y="-570800"/>
            <a:ext cx="4374301" cy="2807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1875" y="188640"/>
            <a:ext cx="72013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57153" y="1196752"/>
            <a:ext cx="868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스포츠산업 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창업경진대회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51714" y="1965658"/>
            <a:ext cx="796470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교육명칭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2017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한남대학교 스포츠산업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창업경진대회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대     상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교육 이수 예정자 전원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운영기간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: 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2017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. 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11. (1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개월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)</a:t>
            </a:r>
          </a:p>
          <a:p>
            <a:pPr>
              <a:buFont typeface="Wingdings" pitchFamily="2" charset="2"/>
              <a:buChar char="§"/>
            </a:pP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</a:rPr>
              <a:t> 주요내용 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창업 아이디어를 발전시킨 </a:t>
            </a:r>
            <a:r>
              <a:rPr lang="ko-KR" altLang="en-US" sz="1600" b="1" u="sng" dirty="0"/>
              <a:t>사업계획서 </a:t>
            </a:r>
            <a:r>
              <a:rPr lang="ko-KR" altLang="en-US" sz="1600" b="1" u="sng" dirty="0" smtClean="0"/>
              <a:t>제출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r>
              <a:rPr lang="ko-KR" altLang="en-US" sz="1600" b="1" u="sng" dirty="0" smtClean="0"/>
              <a:t>모의 투자유치 설명회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개최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일선 스포츠 창업전문가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현장 </a:t>
            </a:r>
            <a:r>
              <a:rPr lang="ko-KR" altLang="en-US" sz="1600" dirty="0"/>
              <a:t>경험자</a:t>
            </a:r>
            <a:r>
              <a:rPr lang="en-US" altLang="ko-KR" sz="1600" dirty="0"/>
              <a:t>, </a:t>
            </a:r>
            <a:r>
              <a:rPr lang="ko-KR" altLang="en-US" sz="1600" dirty="0"/>
              <a:t>기업가 등 </a:t>
            </a:r>
            <a:r>
              <a:rPr lang="ko-KR" altLang="en-US" sz="1600" dirty="0" smtClean="0"/>
              <a:t>전문가 패널을 구성</a:t>
            </a:r>
            <a:r>
              <a:rPr lang="en-US" altLang="ko-KR" sz="1600" dirty="0" smtClean="0"/>
              <a:t>,</a:t>
            </a:r>
            <a:r>
              <a:rPr lang="en-US" altLang="ko-KR" sz="1600" dirty="0"/>
              <a:t> 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심사위원으로 위촉하여 </a:t>
            </a:r>
            <a:r>
              <a:rPr lang="ko-KR" altLang="en-US" sz="1600" b="1" u="sng" dirty="0"/>
              <a:t>창업 아이템에 대한 심도 있는 </a:t>
            </a:r>
            <a:r>
              <a:rPr lang="ko-KR" altLang="en-US" sz="1600" b="1" u="sng" dirty="0" smtClean="0"/>
              <a:t>평가와</a:t>
            </a:r>
            <a:r>
              <a:rPr lang="en-US" altLang="ko-KR" sz="1600" b="1" u="sng" dirty="0" smtClean="0"/>
              <a:t> </a:t>
            </a:r>
            <a:r>
              <a:rPr lang="ko-KR" altLang="en-US" sz="1600" b="1" u="sng" dirty="0" smtClean="0"/>
              <a:t>자문</a:t>
            </a:r>
            <a:endParaRPr lang="en-US" altLang="ko-KR" sz="1600" b="1" u="sng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수상자는 ‘</a:t>
            </a:r>
            <a:r>
              <a:rPr lang="en-US" altLang="ko-KR" sz="1600" b="1" u="sng" dirty="0"/>
              <a:t>2018</a:t>
            </a:r>
            <a:r>
              <a:rPr lang="ko-KR" altLang="en-US" sz="1600" b="1" u="sng" dirty="0"/>
              <a:t>년 </a:t>
            </a:r>
            <a:r>
              <a:rPr lang="ko-KR" altLang="en-US" sz="1600" b="1" u="sng" dirty="0" err="1"/>
              <a:t>보육대상자</a:t>
            </a:r>
            <a:r>
              <a:rPr lang="ko-KR" altLang="en-US" sz="1600" dirty="0" smtClean="0"/>
              <a:t>’ 로 선정</a:t>
            </a:r>
            <a:r>
              <a:rPr lang="en-US" altLang="ko-KR" sz="1600" dirty="0" smtClean="0"/>
              <a:t>.  </a:t>
            </a:r>
            <a:r>
              <a:rPr lang="ko-KR" altLang="en-US" sz="1600" dirty="0" smtClean="0"/>
              <a:t>이후 창업 프로그램 지원</a:t>
            </a:r>
            <a:r>
              <a:rPr lang="en-US" altLang="ko-KR" sz="1600" dirty="0" smtClean="0"/>
              <a:t>(</a:t>
            </a:r>
            <a:r>
              <a:rPr lang="ko-KR" altLang="en-US" sz="1600" dirty="0"/>
              <a:t>팀</a:t>
            </a:r>
            <a:r>
              <a:rPr lang="ko-KR" altLang="en-US" sz="1600" dirty="0" smtClean="0"/>
              <a:t> 당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최대 </a:t>
            </a:r>
            <a:r>
              <a:rPr lang="en-US" altLang="ko-KR" sz="1600" dirty="0" smtClean="0"/>
              <a:t>3</a:t>
            </a:r>
            <a:r>
              <a:rPr lang="ko-KR" altLang="en-US" sz="1600" dirty="0"/>
              <a:t>천만 원</a:t>
            </a:r>
            <a:r>
              <a:rPr lang="en-US" altLang="ko-KR" sz="1600" dirty="0" smtClean="0"/>
              <a:t>).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사무</a:t>
            </a:r>
            <a:r>
              <a:rPr lang="en-US" altLang="ko-KR" sz="1600" dirty="0"/>
              <a:t>/</a:t>
            </a:r>
            <a:r>
              <a:rPr lang="ko-KR" altLang="en-US" sz="1600" dirty="0"/>
              <a:t>연구 공간 및 공동작업장도 함께 제공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00808"/>
            <a:ext cx="4355976" cy="232318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824" y="23010"/>
            <a:ext cx="1584176" cy="156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00"/>
          <a:stretch/>
        </p:blipFill>
        <p:spPr>
          <a:xfrm flipH="1">
            <a:off x="-21875" y="17421"/>
            <a:ext cx="5478845" cy="1971419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41514" y="-570800"/>
            <a:ext cx="4374301" cy="2807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1875" y="188640"/>
            <a:ext cx="72013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57153" y="1084674"/>
            <a:ext cx="868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스포츠산업 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창업 멘토링</a:t>
            </a:r>
            <a:r>
              <a:rPr lang="en-US" altLang="ko-KR" sz="2000" b="1" spc="-150" dirty="0" smtClean="0">
                <a:solidFill>
                  <a:srgbClr val="1C43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en-US" altLang="ko-KR" sz="2000" b="1" spc="-150" dirty="0">
              <a:solidFill>
                <a:srgbClr val="1C437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118" y="3861048"/>
            <a:ext cx="1460969" cy="196841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070" y="3861048"/>
            <a:ext cx="1523850" cy="1007963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323528" y="1807656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Tx/>
              <a:buChar char="-"/>
            </a:pPr>
            <a:r>
              <a:rPr lang="en-US" altLang="ko-KR" b="1" u="sng" dirty="0" smtClean="0"/>
              <a:t>1:1 </a:t>
            </a:r>
            <a:r>
              <a:rPr lang="ko-KR" altLang="en-US" b="1" u="sng" dirty="0" smtClean="0"/>
              <a:t>멘토링 서비스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교육기간 동안 </a:t>
            </a:r>
            <a:r>
              <a:rPr lang="ko-KR" altLang="en-US" b="1" u="sng" dirty="0" smtClean="0"/>
              <a:t>전 교육참가자들</a:t>
            </a:r>
            <a:r>
              <a:rPr lang="ko-KR" altLang="en-US" dirty="0" smtClean="0"/>
              <a:t>에게 집중 제공 됨</a:t>
            </a:r>
            <a:endParaRPr lang="en-US" altLang="ko-KR" dirty="0" smtClean="0"/>
          </a:p>
          <a:p>
            <a:pPr fontAlgn="base"/>
            <a:endParaRPr lang="en-US" altLang="ko-KR" dirty="0" smtClean="0"/>
          </a:p>
          <a:p>
            <a:pPr marL="285750" indent="-285750" fontAlgn="base">
              <a:buFontTx/>
              <a:buChar char="-"/>
            </a:pPr>
            <a:r>
              <a:rPr lang="en-US" altLang="ko-KR" b="1" u="sng" dirty="0" smtClean="0"/>
              <a:t>2018</a:t>
            </a:r>
            <a:r>
              <a:rPr lang="ko-KR" altLang="en-US" b="1" u="sng" dirty="0" smtClean="0"/>
              <a:t>년 보육대상자들</a:t>
            </a:r>
            <a:r>
              <a:rPr lang="ko-KR" altLang="en-US" dirty="0" smtClean="0"/>
              <a:t>에게는</a:t>
            </a:r>
            <a:r>
              <a:rPr lang="en-US" altLang="ko-KR" dirty="0" smtClean="0"/>
              <a:t> </a:t>
            </a:r>
            <a:r>
              <a:rPr lang="ko-KR" altLang="en-US" dirty="0"/>
              <a:t>그룹 멘토링</a:t>
            </a:r>
            <a:r>
              <a:rPr lang="en-US" altLang="ko-KR" dirty="0"/>
              <a:t>, </a:t>
            </a:r>
            <a:r>
              <a:rPr lang="ko-KR" altLang="en-US" dirty="0"/>
              <a:t>솔루션 멘토링</a:t>
            </a:r>
            <a:r>
              <a:rPr lang="en-US" altLang="ko-KR" dirty="0"/>
              <a:t>, </a:t>
            </a:r>
            <a:r>
              <a:rPr lang="ko-KR" altLang="en-US" dirty="0"/>
              <a:t>크로스 멘토링</a:t>
            </a:r>
            <a:r>
              <a:rPr lang="en-US" altLang="ko-KR" dirty="0"/>
              <a:t> </a:t>
            </a:r>
            <a:r>
              <a:rPr lang="ko-KR" altLang="en-US" dirty="0"/>
              <a:t>등 </a:t>
            </a:r>
            <a:endParaRPr lang="en-US" altLang="ko-KR" dirty="0"/>
          </a:p>
          <a:p>
            <a:pPr fontAlgn="base"/>
            <a:r>
              <a:rPr lang="en-US" altLang="ko-KR" dirty="0"/>
              <a:t>    </a:t>
            </a:r>
            <a:r>
              <a:rPr lang="ko-KR" altLang="en-US" b="1" u="sng" dirty="0"/>
              <a:t>다양한 </a:t>
            </a:r>
            <a:r>
              <a:rPr lang="ko-KR" altLang="en-US" b="1" u="sng" dirty="0" smtClean="0"/>
              <a:t>맞춤형 멘토링 서비스 지원 </a:t>
            </a:r>
            <a:r>
              <a:rPr lang="ko-KR" altLang="en-US" dirty="0" smtClean="0"/>
              <a:t>예정</a:t>
            </a:r>
            <a:endParaRPr lang="en-US" altLang="ko-KR" dirty="0" smtClean="0"/>
          </a:p>
          <a:p>
            <a:pPr fontAlgn="base"/>
            <a:endParaRPr lang="ko-KR" altLang="en-US" b="1" u="sng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725144"/>
            <a:ext cx="1487043" cy="1115282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 flipV="1">
            <a:off x="5076056" y="266332"/>
            <a:ext cx="4067944" cy="354351"/>
            <a:chOff x="0" y="620688"/>
            <a:chExt cx="9144000" cy="0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1547664" y="620688"/>
              <a:ext cx="7596336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0" y="620688"/>
              <a:ext cx="1637629" cy="0"/>
            </a:xfrm>
            <a:prstGeom prst="line">
              <a:avLst/>
            </a:prstGeom>
            <a:ln w="3175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양쪽 모서리가 둥근 사각형 21"/>
          <p:cNvSpPr/>
          <p:nvPr/>
        </p:nvSpPr>
        <p:spPr>
          <a:xfrm rot="5400000">
            <a:off x="2364187" y="-2091179"/>
            <a:ext cx="563706" cy="5292080"/>
          </a:xfrm>
          <a:prstGeom prst="round2SameRect">
            <a:avLst/>
          </a:prstGeom>
          <a:solidFill>
            <a:srgbClr val="000066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26603" y="320457"/>
            <a:ext cx="5148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chemeClr val="bg1"/>
                </a:solidFill>
              </a:rPr>
              <a:t>2017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스포츠산업 창업 교육 프로그램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08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fontAlgn="base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15815</TotalTime>
  <Words>795</Words>
  <Application>Microsoft Office PowerPoint</Application>
  <PresentationFormat>화면 슬라이드 쇼(4:3)</PresentationFormat>
  <Paragraphs>137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Adobe Arabic</vt:lpstr>
      <vt:lpstr>Adobe 고딕 Std B</vt:lpstr>
      <vt:lpstr>HY견고딕</vt:lpstr>
      <vt:lpstr>맑은 고딕</vt:lpstr>
      <vt:lpstr>Arial</vt:lpstr>
      <vt:lpstr>Blackoak Std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한동유</cp:lastModifiedBy>
  <cp:revision>569</cp:revision>
  <cp:lastPrinted>2017-05-23T02:02:44Z</cp:lastPrinted>
  <dcterms:created xsi:type="dcterms:W3CDTF">2016-02-04T06:32:24Z</dcterms:created>
  <dcterms:modified xsi:type="dcterms:W3CDTF">2017-07-31T07:07:34Z</dcterms:modified>
</cp:coreProperties>
</file>