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7" r:id="rId1"/>
  </p:sldMasterIdLst>
  <p:notesMasterIdLst>
    <p:notesMasterId r:id="rId10"/>
  </p:notesMasterIdLst>
  <p:handoutMasterIdLst>
    <p:handoutMasterId r:id="rId11"/>
  </p:handoutMasterIdLst>
  <p:sldIdLst>
    <p:sldId id="1200" r:id="rId2"/>
    <p:sldId id="1203" r:id="rId3"/>
    <p:sldId id="1199" r:id="rId4"/>
    <p:sldId id="1201" r:id="rId5"/>
    <p:sldId id="1206" r:id="rId6"/>
    <p:sldId id="1195" r:id="rId7"/>
    <p:sldId id="1197" r:id="rId8"/>
    <p:sldId id="1196" r:id="rId9"/>
  </p:sldIdLst>
  <p:sldSz cx="9906000" cy="6858000" type="A4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  <p15:guide id="3" orient="horz" pos="845" userDrawn="1">
          <p15:clr>
            <a:srgbClr val="A4A3A4"/>
          </p15:clr>
        </p15:guide>
        <p15:guide id="4" pos="444" userDrawn="1">
          <p15:clr>
            <a:srgbClr val="A4A3A4"/>
          </p15:clr>
        </p15:guide>
        <p15:guide id="5" pos="579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45" userDrawn="1">
          <p15:clr>
            <a:srgbClr val="A4A3A4"/>
          </p15:clr>
        </p15:guide>
        <p15:guide id="2" pos="2161" userDrawn="1">
          <p15:clr>
            <a:srgbClr val="A4A3A4"/>
          </p15:clr>
        </p15:guide>
        <p15:guide id="3" orient="horz" pos="3126" userDrawn="1">
          <p15:clr>
            <a:srgbClr val="A4A3A4"/>
          </p15:clr>
        </p15:guide>
        <p15:guide id="4" pos="214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00FF"/>
    <a:srgbClr val="FF0000"/>
    <a:srgbClr val="FFFF00"/>
    <a:srgbClr val="FFFFCC"/>
    <a:srgbClr val="FFFF99"/>
    <a:srgbClr val="4F4F4F"/>
    <a:srgbClr val="FFFF66"/>
    <a:srgbClr val="FF9900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보통 스타일 3 - 강조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A488322-F2BA-4B5B-9748-0D474271808F}" styleName="보통 스타일 3 - 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DBED569-4797-4DF1-A0F4-6AAB3CD982D8}" styleName="밝은 스타일 3 - 강조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12C8C85-51F0-491E-9774-3900AFEF0FD7}" styleName="밝은 스타일 2 - 강조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8B1032C-EA38-4F05-BA0D-38AFFFC7BED3}" styleName="밝은 스타일 3 - 강조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03" autoAdjust="0"/>
    <p:restoredTop sz="99756" autoAdjust="0"/>
  </p:normalViewPr>
  <p:slideViewPr>
    <p:cSldViewPr>
      <p:cViewPr varScale="1">
        <p:scale>
          <a:sx n="127" d="100"/>
          <a:sy n="127" d="100"/>
        </p:scale>
        <p:origin x="1086" y="132"/>
      </p:cViewPr>
      <p:guideLst>
        <p:guide orient="horz" pos="2160"/>
        <p:guide pos="3120"/>
        <p:guide orient="horz" pos="845"/>
        <p:guide pos="444"/>
        <p:guide pos="57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48" d="100"/>
          <a:sy n="48" d="100"/>
        </p:scale>
        <p:origin x="-2940" y="-96"/>
      </p:cViewPr>
      <p:guideLst>
        <p:guide orient="horz" pos="3145"/>
        <p:guide pos="2161"/>
        <p:guide orient="horz" pos="3126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66" tIns="45683" rIns="91366" bIns="45683" numCol="1" anchor="t" anchorCtr="0" compatLnSpc="1">
            <a:prstTxWarp prst="textNoShape">
              <a:avLst/>
            </a:prstTxWarp>
          </a:bodyPr>
          <a:lstStyle>
            <a:lvl1pPr>
              <a:defRPr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66" tIns="45683" rIns="91366" bIns="45683" numCol="1" anchor="t" anchorCtr="0" compatLnSpc="1">
            <a:prstTxWarp prst="textNoShape">
              <a:avLst/>
            </a:prstTxWarp>
          </a:bodyPr>
          <a:lstStyle>
            <a:lvl1pPr algn="r">
              <a:defRPr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66" tIns="45683" rIns="91366" bIns="45683" numCol="1" anchor="b" anchorCtr="0" compatLnSpc="1">
            <a:prstTxWarp prst="textNoShape">
              <a:avLst/>
            </a:prstTxWarp>
          </a:bodyPr>
          <a:lstStyle>
            <a:lvl1pPr>
              <a:defRPr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66" tIns="45683" rIns="91366" bIns="45683" numCol="1" anchor="b" anchorCtr="0" compatLnSpc="1">
            <a:prstTxWarp prst="textNoShape">
              <a:avLst/>
            </a:prstTxWarp>
          </a:bodyPr>
          <a:lstStyle>
            <a:lvl1pPr algn="r">
              <a:defRPr>
                <a:ea typeface="굴림" pitchFamily="50" charset="-127"/>
              </a:defRPr>
            </a:lvl1pPr>
          </a:lstStyle>
          <a:p>
            <a:pPr>
              <a:defRPr/>
            </a:pPr>
            <a:fld id="{2C3C0665-DE01-4242-BDFC-B0A4B157D18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596399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66" tIns="45683" rIns="91366" bIns="45683" numCol="1" anchor="t" anchorCtr="0" compatLnSpc="1">
            <a:prstTxWarp prst="textNoShape">
              <a:avLst/>
            </a:prstTxWarp>
          </a:bodyPr>
          <a:lstStyle>
            <a:lvl1pPr>
              <a:defRPr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66" tIns="45683" rIns="91366" bIns="45683" numCol="1" anchor="t" anchorCtr="0" compatLnSpc="1">
            <a:prstTxWarp prst="textNoShape">
              <a:avLst/>
            </a:prstTxWarp>
          </a:bodyPr>
          <a:lstStyle>
            <a:lvl1pPr algn="r">
              <a:defRPr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54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11200" y="744538"/>
            <a:ext cx="537686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14876"/>
            <a:ext cx="498475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66" tIns="45683" rIns="91366" bIns="4568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66" tIns="45683" rIns="91366" bIns="45683" numCol="1" anchor="b" anchorCtr="0" compatLnSpc="1">
            <a:prstTxWarp prst="textNoShape">
              <a:avLst/>
            </a:prstTxWarp>
          </a:bodyPr>
          <a:lstStyle>
            <a:lvl1pPr>
              <a:defRPr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66" tIns="45683" rIns="91366" bIns="45683" numCol="1" anchor="b" anchorCtr="0" compatLnSpc="1">
            <a:prstTxWarp prst="textNoShape">
              <a:avLst/>
            </a:prstTxWarp>
          </a:bodyPr>
          <a:lstStyle>
            <a:lvl1pPr algn="r">
              <a:defRPr>
                <a:ea typeface="굴림" pitchFamily="50" charset="-127"/>
              </a:defRPr>
            </a:lvl1pPr>
          </a:lstStyle>
          <a:p>
            <a:pPr>
              <a:defRPr/>
            </a:pPr>
            <a:fld id="{B2AED6D7-0836-406F-92D4-0AC23F5829B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579288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4433B04-8AEB-4C1D-A55B-1E9EE01650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5707106-918F-4EF5-93CA-C6FEC491B1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C09F84A-66BC-40EA-A9B4-CD01434AD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5/13/2021</a:t>
            </a:fld>
            <a:endParaRPr 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1C39BAC-A3E1-4407-AAAC-2E93BBB44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31AB097-10AF-49A2-ACA2-7CA8F6EFA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991034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9C9E657-49D9-4D7F-9F6B-9145627F0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6AA4EEA-1EC1-4D66-9D6C-9D8403C20F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0121CB9-28F3-4D0E-A44B-31D5B073A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5/13/2021</a:t>
            </a:fld>
            <a:endParaRPr 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CCB7268-C622-4FBE-81C7-AAB6F2717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181F2A5-BDD0-4492-B6C6-29C085922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656BAB-EB51-4C18-B9B7-0C4976A573CF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59280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2A10F98-A648-453A-92A5-6EE3BEC56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DBCC98A-ECC3-47CA-A9C5-435448BC6E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5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FF28A9F-2533-4FAA-A1C1-D0529767D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5/13/2021</a:t>
            </a:fld>
            <a:endParaRPr 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9CCDB64-9867-4B09-8E4A-9188A115B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AAA59C1-8B25-4976-BFF1-DEE0DDE82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656BAB-EB51-4C18-B9B7-0C4976A573CF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08065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11C46A9-F774-4F36-BCD3-9B5ED348C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51E9369-0CF4-4982-A79B-3B7E5961FF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B8B43A78-3E0B-4CF9-AE35-C7E1106928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B877153-B8B8-4981-967A-7B0553131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5/13/2021</a:t>
            </a:fld>
            <a:endParaRPr lang="en-US" dirty="0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02579BB-B96C-4364-915F-F123EAB69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19BDF0F-36C9-47BA-BD8D-CFF17E3FC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7885874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51B615-67A6-42AD-B248-85101AD50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16FB0A4-56AF-40C8-AE3F-EB97936405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5512EBC-864E-49FF-A540-42EDC24BF3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5931FA7A-0F1C-4F7E-91A6-D64AB2FA5A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C90E85F1-4E52-427D-A746-986733F6D8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413B03C9-08D9-420B-8535-1EC0CAC810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5/13/2021</a:t>
            </a:fld>
            <a:endParaRPr lang="en-US" dirty="0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CE5B9FA0-A44A-4933-B1F5-13AC62E49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4F1F6FE5-7E15-4CDC-8616-E95991766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656BAB-EB51-4C18-B9B7-0C4976A573CF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726658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06BB916-B193-47BA-950C-ABF64B769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16EC2CB9-F6E4-49D6-8914-7498B3BCA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5/13/2021</a:t>
            </a:fld>
            <a:endParaRPr 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6F5C5F3C-46B7-4E7B-95EC-2C3F54EED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775B664A-D71A-47FB-A509-67ED390E13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656BAB-EB51-4C18-B9B7-0C4976A573CF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08980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ACB4BECD-99AF-4E48-B978-998305410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5/13/2021</a:t>
            </a:fld>
            <a:endParaRPr lang="en-US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3335040E-EC0D-44FF-A89A-18D5E7232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0F2A8EF-4F6D-44ED-898B-8A8A54371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656BAB-EB51-4C18-B9B7-0C4976A573CF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34263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93D97C3-DA4D-42A6-A155-ACA767960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0EE7E9B-A13E-4C4D-A0E1-602138B631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0DAF1F5-0E48-438A-BDDC-3C011EBC89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FD3344B-D1BD-42C7-8FCC-15F397117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5/13/2021</a:t>
            </a:fld>
            <a:endParaRPr lang="en-US" dirty="0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B7BD3CE-7D04-44D2-9748-EABF6B57E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D549DC5-C5C8-45E6-9C62-7D859795A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656BAB-EB51-4C18-B9B7-0C4976A573CF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8" name="사각형 6">
            <a:extLst>
              <a:ext uri="{FF2B5EF4-FFF2-40B4-BE49-F238E27FC236}">
                <a16:creationId xmlns:a16="http://schemas.microsoft.com/office/drawing/2014/main" id="{5AFBF3E1-8513-4729-8177-4FB9826FA2F9}"/>
              </a:ext>
            </a:extLst>
          </p:cNvPr>
          <p:cNvSpPr/>
          <p:nvPr userDrawn="1"/>
        </p:nvSpPr>
        <p:spPr>
          <a:xfrm>
            <a:off x="1" y="2"/>
            <a:ext cx="7868047" cy="726032"/>
          </a:xfrm>
          <a:prstGeom prst="rect">
            <a:avLst/>
          </a:prstGeom>
          <a:solidFill>
            <a:srgbClr val="93D1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570" dirty="0">
              <a:solidFill>
                <a:prstClr val="white"/>
              </a:solidFill>
              <a:ea typeface="맑은 고딕" panose="020B0503020000020004" pitchFamily="50" charset="-127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89739E00-929C-4BC4-A854-FB86D2285C70}"/>
              </a:ext>
            </a:extLst>
          </p:cNvPr>
          <p:cNvSpPr/>
          <p:nvPr userDrawn="1"/>
        </p:nvSpPr>
        <p:spPr>
          <a:xfrm>
            <a:off x="0" y="692696"/>
            <a:ext cx="9906000" cy="33337"/>
          </a:xfrm>
          <a:prstGeom prst="rect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350"/>
          </a:p>
        </p:txBody>
      </p:sp>
    </p:spTree>
    <p:extLst>
      <p:ext uri="{BB962C8B-B14F-4D97-AF65-F5344CB8AC3E}">
        <p14:creationId xmlns:p14="http://schemas.microsoft.com/office/powerpoint/2010/main" val="2596439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BD89E61-BAF6-448B-8875-11C1F147F6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97936F4C-8504-4D01-AEDE-A3D6F358E8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C00B9C8-E36F-4FEC-9712-7DC6DB68E7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0B7177C-8C83-4A0C-B556-103C8B89B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5/13/2021</a:t>
            </a:fld>
            <a:endParaRPr lang="en-US" dirty="0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204CE89-62DA-46BA-A045-FA789CE6B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8A5CFA4-33BE-43C2-9408-98E764D81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사각형 6">
            <a:extLst>
              <a:ext uri="{FF2B5EF4-FFF2-40B4-BE49-F238E27FC236}">
                <a16:creationId xmlns:a16="http://schemas.microsoft.com/office/drawing/2014/main" id="{1933F055-3356-4320-80B0-64F417BEDF7C}"/>
              </a:ext>
            </a:extLst>
          </p:cNvPr>
          <p:cNvSpPr/>
          <p:nvPr userDrawn="1"/>
        </p:nvSpPr>
        <p:spPr>
          <a:xfrm>
            <a:off x="1" y="1"/>
            <a:ext cx="7868047" cy="692695"/>
          </a:xfrm>
          <a:prstGeom prst="rect">
            <a:avLst/>
          </a:prstGeom>
          <a:solidFill>
            <a:srgbClr val="93D1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570" dirty="0">
              <a:solidFill>
                <a:prstClr val="white"/>
              </a:solidFill>
              <a:ea typeface="맑은 고딕" panose="020B0503020000020004" pitchFamily="50" charset="-127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A9DE7777-BFD9-4F1F-ACB8-DE137FE64AF3}"/>
              </a:ext>
            </a:extLst>
          </p:cNvPr>
          <p:cNvSpPr/>
          <p:nvPr userDrawn="1"/>
        </p:nvSpPr>
        <p:spPr>
          <a:xfrm>
            <a:off x="0" y="692696"/>
            <a:ext cx="9906000" cy="33337"/>
          </a:xfrm>
          <a:prstGeom prst="rect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350"/>
          </a:p>
        </p:txBody>
      </p:sp>
    </p:spTree>
    <p:extLst>
      <p:ext uri="{BB962C8B-B14F-4D97-AF65-F5344CB8AC3E}">
        <p14:creationId xmlns:p14="http://schemas.microsoft.com/office/powerpoint/2010/main" val="4074288310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1C86681-5D89-4B90-B678-B6EB7515F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AA1A373-1EA1-42C8-BF04-86250FCBEB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EED0716-51F6-4ACC-8192-0A74605D3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5/13/2021</a:t>
            </a:fld>
            <a:endParaRPr 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79737D4-4A6E-4998-BA69-E7B8B1C47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2D3E1DF-C7B2-43B1-B42F-BB5B5234D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656BAB-EB51-4C18-B9B7-0C4976A573CF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7" name="사각형 6">
            <a:extLst>
              <a:ext uri="{FF2B5EF4-FFF2-40B4-BE49-F238E27FC236}">
                <a16:creationId xmlns:a16="http://schemas.microsoft.com/office/drawing/2014/main" id="{A1630D84-34CC-42CF-B678-54728AADD73B}"/>
              </a:ext>
            </a:extLst>
          </p:cNvPr>
          <p:cNvSpPr/>
          <p:nvPr userDrawn="1"/>
        </p:nvSpPr>
        <p:spPr>
          <a:xfrm>
            <a:off x="1" y="2"/>
            <a:ext cx="7868047" cy="726032"/>
          </a:xfrm>
          <a:prstGeom prst="rect">
            <a:avLst/>
          </a:prstGeom>
          <a:solidFill>
            <a:srgbClr val="93D1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570" dirty="0">
              <a:solidFill>
                <a:prstClr val="white"/>
              </a:solidFill>
              <a:ea typeface="맑은 고딕" panose="020B0503020000020004" pitchFamily="50" charset="-127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FA1AB3CB-930B-4BAB-8A86-688639A07F07}"/>
              </a:ext>
            </a:extLst>
          </p:cNvPr>
          <p:cNvSpPr/>
          <p:nvPr userDrawn="1"/>
        </p:nvSpPr>
        <p:spPr>
          <a:xfrm>
            <a:off x="0" y="692696"/>
            <a:ext cx="9906000" cy="33337"/>
          </a:xfrm>
          <a:prstGeom prst="rect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350"/>
          </a:p>
        </p:txBody>
      </p:sp>
    </p:spTree>
    <p:extLst>
      <p:ext uri="{BB962C8B-B14F-4D97-AF65-F5344CB8AC3E}">
        <p14:creationId xmlns:p14="http://schemas.microsoft.com/office/powerpoint/2010/main" val="3511131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149BB3B9-CAAD-4A4F-A7F9-F4CC59F33F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5DA85D50-6104-4911-B58A-6597EB7975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FB0B398-BD05-422B-BF21-5F204C8B5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5/13/2021</a:t>
            </a:fld>
            <a:endParaRPr 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F13CF0B-8F65-4FFB-B2A4-69F41F3AE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1591E02-15C4-4803-BEFB-2F06B55F9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656BAB-EB51-4C18-B9B7-0C4976A573CF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9229BB75-1B1E-47C7-8CC6-CC132EEA9E29}"/>
              </a:ext>
            </a:extLst>
          </p:cNvPr>
          <p:cNvSpPr/>
          <p:nvPr userDrawn="1"/>
        </p:nvSpPr>
        <p:spPr>
          <a:xfrm>
            <a:off x="0" y="692696"/>
            <a:ext cx="9906000" cy="33337"/>
          </a:xfrm>
          <a:prstGeom prst="rect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350"/>
          </a:p>
        </p:txBody>
      </p:sp>
      <p:sp>
        <p:nvSpPr>
          <p:cNvPr id="9" name="사각형 6">
            <a:extLst>
              <a:ext uri="{FF2B5EF4-FFF2-40B4-BE49-F238E27FC236}">
                <a16:creationId xmlns:a16="http://schemas.microsoft.com/office/drawing/2014/main" id="{C8D8FC28-1DBE-4BC4-816F-D590BB258AB7}"/>
              </a:ext>
            </a:extLst>
          </p:cNvPr>
          <p:cNvSpPr/>
          <p:nvPr userDrawn="1"/>
        </p:nvSpPr>
        <p:spPr>
          <a:xfrm>
            <a:off x="1" y="2"/>
            <a:ext cx="7868047" cy="681035"/>
          </a:xfrm>
          <a:prstGeom prst="rect">
            <a:avLst/>
          </a:prstGeom>
          <a:solidFill>
            <a:srgbClr val="93D1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570" dirty="0">
              <a:solidFill>
                <a:prstClr val="white"/>
              </a:solidFill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01567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1E88CC80-2B95-4366-879F-E16F41B50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3610946-84BF-4310-98E2-E6628D312F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9403A1A-B41D-48EF-92E2-A1E7C6A58D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5/13/2021</a:t>
            </a:fld>
            <a:endParaRPr 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4A4B062-FFAF-4EFB-BD17-7D7E043AB8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392E5D7-B47B-4FD3-ADE7-5F62C77245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8711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</p:sldLayoutIdLst>
  <p:hf hdr="0" ftr="0" dt="0"/>
  <p:txStyles>
    <p:titleStyle>
      <a:lvl1pPr algn="l" defTabSz="742950" rtl="0" eaLnBrk="1" latinLnBrk="1" hangingPunct="1">
        <a:lnSpc>
          <a:spcPct val="90000"/>
        </a:lnSpc>
        <a:spcBef>
          <a:spcPct val="0"/>
        </a:spcBef>
        <a:buNone/>
        <a:defRPr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8" indent="-185738" algn="l" defTabSz="742950" rtl="0" eaLnBrk="1" latinLnBrk="1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88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63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671638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2043113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us02web.zoom.us/j/7032748343?pwd=T2oyMWk0Qld5R2xYTUZZelBUKzNJQT09" TargetMode="External"/><Relationship Id="rId2" Type="http://schemas.openxmlformats.org/officeDocument/2006/relationships/hyperlink" Target="https://zoom.us/j/7828331745?pwd=eE5uZnc2dWM4VE50ZzB5cjFCeFQzdz09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us02web.zoom.us/j/5149523924?pwd=eDFrcmxCYUV2cjlzdHlVaDJkclpaZz09" TargetMode="External"/><Relationship Id="rId4" Type="http://schemas.openxmlformats.org/officeDocument/2006/relationships/hyperlink" Target="https://us02web.zoom.us/j/6367655038?pwd=a3ByLzlMc2FrelVmMlJPT3Q2RVhydz09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us02web.zoom.us/j/7032748343?pwd=T2oyMWk0Qld5R2xYTUZZelBUKzNJQT09" TargetMode="External"/><Relationship Id="rId2" Type="http://schemas.openxmlformats.org/officeDocument/2006/relationships/hyperlink" Target="https://zoom.us/j/7828331745?pwd=eE5uZnc2dWM4VE50ZzB5cjFCeFQzdz09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us02web.zoom.us/j/6367655038?pwd=a3ByLzlMc2FrelVmMlJPT3Q2RVhydz09" TargetMode="External"/><Relationship Id="rId4" Type="http://schemas.openxmlformats.org/officeDocument/2006/relationships/hyperlink" Target="https://us02web.zoom.us/j/5149523924?pwd=eDFrcmxCYUV2cjlzdHlVaDJkclpaZz09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1ED2ED95-1709-4FD6-9930-5EAFA9CA45F1}"/>
              </a:ext>
            </a:extLst>
          </p:cNvPr>
          <p:cNvSpPr/>
          <p:nvPr/>
        </p:nvSpPr>
        <p:spPr>
          <a:xfrm>
            <a:off x="4088904" y="2252951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A7B3EC-985A-4DD2-8195-8DE0CF5DA43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81615" y="-2"/>
            <a:ext cx="6124385" cy="6858002"/>
          </a:xfrm>
          <a:prstGeom prst="rect">
            <a:avLst/>
          </a:prstGeom>
          <a:solidFill>
            <a:srgbClr val="396B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3E94D3D8-5F04-4666-B1D4-8A69AF55C1D1}"/>
              </a:ext>
            </a:extLst>
          </p:cNvPr>
          <p:cNvSpPr/>
          <p:nvPr/>
        </p:nvSpPr>
        <p:spPr>
          <a:xfrm>
            <a:off x="3841657" y="1378447"/>
            <a:ext cx="5995921" cy="26634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 fontScale="77500" lnSpcReduction="20000"/>
          </a:bodyPr>
          <a:lstStyle/>
          <a:p>
            <a:pPr algn="ctr" latinLnBrk="0">
              <a:lnSpc>
                <a:spcPct val="20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ko-KR" sz="36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2021-1</a:t>
            </a:r>
            <a:r>
              <a:rPr lang="ko-KR" altLang="en-US" sz="36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학기 </a:t>
            </a:r>
            <a:r>
              <a:rPr lang="ko-KR" altLang="en-US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진로와 경력관리 연계 온라인 자기소개서 워크숍 안내</a:t>
            </a:r>
            <a:endParaRPr lang="en-US" altLang="ko-KR" sz="36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algn="ctr" latinLnBrk="0">
              <a:lnSpc>
                <a:spcPct val="20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ko-KR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(ZOOM </a:t>
            </a:r>
            <a:r>
              <a:rPr lang="ko-KR" altLang="en-US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이용방법 공지</a:t>
            </a:r>
            <a:r>
              <a:rPr lang="en-US" altLang="ko-KR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E02A880-6856-4185-AC84-E90DCBBF1BE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2297" y="2252951"/>
            <a:ext cx="1802670" cy="2329641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02AD74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C68845F5-D4B5-4153-98E1-117F1145E0A6}"/>
              </a:ext>
            </a:extLst>
          </p:cNvPr>
          <p:cNvSpPr/>
          <p:nvPr/>
        </p:nvSpPr>
        <p:spPr>
          <a:xfrm>
            <a:off x="47057" y="1916831"/>
            <a:ext cx="3105744" cy="30243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865F226B-993B-42E4-BFE9-9927912B4D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56" y="44624"/>
            <a:ext cx="3181128" cy="792088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FAD91EBD-9828-48AA-B7F8-E44DAD3336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9144" y="6237312"/>
            <a:ext cx="1638037" cy="500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336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사각형 6"/>
          <p:cNvSpPr/>
          <p:nvPr/>
        </p:nvSpPr>
        <p:spPr>
          <a:xfrm>
            <a:off x="0" y="1"/>
            <a:ext cx="9906000" cy="674688"/>
          </a:xfrm>
          <a:prstGeom prst="rect">
            <a:avLst/>
          </a:prstGeom>
          <a:solidFill>
            <a:srgbClr val="93D1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570" dirty="0">
              <a:solidFill>
                <a:prstClr val="white"/>
              </a:solidFill>
              <a:ea typeface="맑은 고딕" panose="020B0503020000020004" pitchFamily="50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0" y="674689"/>
            <a:ext cx="9906000" cy="33337"/>
          </a:xfrm>
          <a:prstGeom prst="rect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350"/>
          </a:p>
        </p:txBody>
      </p:sp>
      <p:sp>
        <p:nvSpPr>
          <p:cNvPr id="31" name="Text Box 22"/>
          <p:cNvSpPr txBox="1">
            <a:spLocks noChangeArrowheads="1"/>
          </p:cNvSpPr>
          <p:nvPr/>
        </p:nvSpPr>
        <p:spPr bwMode="auto">
          <a:xfrm>
            <a:off x="0" y="62743"/>
            <a:ext cx="10065568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ko-KR" sz="28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Ⅰ. </a:t>
            </a:r>
            <a:r>
              <a:rPr lang="ko-KR" altLang="en-US" sz="28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자기소개서 워크숍 시행 취지</a:t>
            </a:r>
            <a:endParaRPr lang="en-US" altLang="ko-KR" sz="2800" b="1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6ABD6FEE-3A4A-48E4-8CAD-EBBF888AE50D}"/>
              </a:ext>
            </a:extLst>
          </p:cNvPr>
          <p:cNvSpPr/>
          <p:nvPr/>
        </p:nvSpPr>
        <p:spPr>
          <a:xfrm>
            <a:off x="272480" y="1518121"/>
            <a:ext cx="9361040" cy="44751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2000" b="1" dirty="0">
                <a:solidFill>
                  <a:schemeClr val="tx1"/>
                </a:solidFill>
              </a:rPr>
              <a:t>목적 </a:t>
            </a:r>
            <a:r>
              <a:rPr lang="en-US" altLang="ko-KR" sz="2000" b="1" dirty="0">
                <a:solidFill>
                  <a:schemeClr val="tx1"/>
                </a:solidFill>
              </a:rPr>
              <a:t>: </a:t>
            </a:r>
            <a:r>
              <a:rPr lang="ko-KR" altLang="en-US" sz="2000" b="1" dirty="0">
                <a:solidFill>
                  <a:schemeClr val="tx1"/>
                </a:solidFill>
              </a:rPr>
              <a:t>최근 코로나로 기업의 고용상황이 악화되면서 향후 백신개발까지 취업시장의 어려움이 예상되고 있습니다</a:t>
            </a:r>
            <a:r>
              <a:rPr lang="en-US" altLang="ko-KR" sz="2000" b="1" dirty="0">
                <a:solidFill>
                  <a:schemeClr val="tx1"/>
                </a:solidFill>
              </a:rPr>
              <a:t>. </a:t>
            </a:r>
            <a:r>
              <a:rPr lang="ko-KR" altLang="en-US" sz="2000" b="1" dirty="0">
                <a:solidFill>
                  <a:schemeClr val="tx1"/>
                </a:solidFill>
              </a:rPr>
              <a:t>특히</a:t>
            </a:r>
            <a:r>
              <a:rPr lang="en-US" altLang="ko-KR" sz="2000" b="1" dirty="0">
                <a:solidFill>
                  <a:schemeClr val="tx1"/>
                </a:solidFill>
              </a:rPr>
              <a:t>, </a:t>
            </a:r>
            <a:r>
              <a:rPr lang="ko-KR" altLang="en-US" sz="2000" b="1" dirty="0">
                <a:solidFill>
                  <a:schemeClr val="tx1"/>
                </a:solidFill>
              </a:rPr>
              <a:t>최근 수출감소로 향후 기업의 신규 채용이 축소되고 있는 상황에서 조금 일찍 취업시장을 이해하고 미리 자소서를 작성함으로써 취업의 경쟁력을 제고함을 목적으로 합니다</a:t>
            </a:r>
            <a:r>
              <a:rPr lang="en-US" altLang="ko-KR" sz="2000" b="1" dirty="0">
                <a:solidFill>
                  <a:schemeClr val="tx1"/>
                </a:solidFill>
              </a:rPr>
              <a:t>.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endParaRPr lang="en-US" altLang="ko-KR" sz="2000" b="1" dirty="0">
              <a:solidFill>
                <a:schemeClr val="tx1"/>
              </a:solidFill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2000" b="1" dirty="0">
                <a:solidFill>
                  <a:schemeClr val="tx1"/>
                </a:solidFill>
              </a:rPr>
              <a:t>온라인 비 교과 수업 </a:t>
            </a:r>
            <a:r>
              <a:rPr lang="en-US" altLang="ko-KR" sz="2000" b="1" dirty="0">
                <a:solidFill>
                  <a:schemeClr val="tx1"/>
                </a:solidFill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en-US" altLang="ko-KR" sz="2000" b="1" dirty="0">
                <a:solidFill>
                  <a:schemeClr val="tx1"/>
                </a:solidFill>
              </a:rPr>
              <a:t>    </a:t>
            </a:r>
            <a:r>
              <a:rPr lang="ko-KR" altLang="en-US" sz="2000" b="1" dirty="0">
                <a:solidFill>
                  <a:schemeClr val="tx1"/>
                </a:solidFill>
              </a:rPr>
              <a:t>코로나로 인해 대면교육시 발생할 수 있는 만약의 상황에 대비하고자 부득이 </a:t>
            </a:r>
            <a:endParaRPr lang="en-US" altLang="ko-KR" sz="2000" b="1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2000" b="1" dirty="0">
                <a:solidFill>
                  <a:schemeClr val="tx1"/>
                </a:solidFill>
              </a:rPr>
              <a:t>    </a:t>
            </a:r>
            <a:r>
              <a:rPr lang="ko-KR" altLang="en-US" sz="2000" b="1" dirty="0">
                <a:solidFill>
                  <a:schemeClr val="tx1"/>
                </a:solidFill>
              </a:rPr>
              <a:t>정부 시책인 사회적 거리두기 일환으로 온라인 교육을 시행하게 되었습니다</a:t>
            </a:r>
            <a:r>
              <a:rPr lang="en-US" altLang="ko-KR" sz="2000" b="1" dirty="0">
                <a:solidFill>
                  <a:schemeClr val="tx1"/>
                </a:solidFill>
              </a:rPr>
              <a:t>.     </a:t>
            </a:r>
          </a:p>
          <a:p>
            <a:pPr>
              <a:lnSpc>
                <a:spcPct val="150000"/>
              </a:lnSpc>
            </a:pPr>
            <a:r>
              <a:rPr lang="en-US" altLang="ko-KR" sz="2000" b="1" dirty="0">
                <a:solidFill>
                  <a:schemeClr val="tx1"/>
                </a:solidFill>
              </a:rPr>
              <a:t>    </a:t>
            </a:r>
            <a:r>
              <a:rPr lang="ko-KR" altLang="en-US" sz="2000" b="1" dirty="0">
                <a:solidFill>
                  <a:schemeClr val="tx1"/>
                </a:solidFill>
              </a:rPr>
              <a:t>한남대 학생들의 많은 이해와 협조 부탁드립니다</a:t>
            </a:r>
            <a:r>
              <a:rPr lang="en-US" altLang="ko-KR" sz="2000" b="1" dirty="0">
                <a:solidFill>
                  <a:schemeClr val="tx1"/>
                </a:solidFill>
              </a:rPr>
              <a:t>.</a:t>
            </a:r>
            <a:endParaRPr lang="ko-KR" altLang="en-US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8250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사각형 6"/>
          <p:cNvSpPr/>
          <p:nvPr/>
        </p:nvSpPr>
        <p:spPr>
          <a:xfrm>
            <a:off x="0" y="1"/>
            <a:ext cx="9906000" cy="674688"/>
          </a:xfrm>
          <a:prstGeom prst="rect">
            <a:avLst/>
          </a:prstGeom>
          <a:solidFill>
            <a:srgbClr val="93D1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570" dirty="0">
              <a:solidFill>
                <a:prstClr val="white"/>
              </a:solidFill>
              <a:ea typeface="맑은 고딕" panose="020B0503020000020004" pitchFamily="50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0" y="674689"/>
            <a:ext cx="9906000" cy="33337"/>
          </a:xfrm>
          <a:prstGeom prst="rect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350"/>
          </a:p>
        </p:txBody>
      </p:sp>
      <p:sp>
        <p:nvSpPr>
          <p:cNvPr id="31" name="Text Box 22"/>
          <p:cNvSpPr txBox="1">
            <a:spLocks noChangeArrowheads="1"/>
          </p:cNvSpPr>
          <p:nvPr/>
        </p:nvSpPr>
        <p:spPr bwMode="auto">
          <a:xfrm>
            <a:off x="0" y="62743"/>
            <a:ext cx="10065568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ko-KR" sz="28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Ⅱ. </a:t>
            </a:r>
            <a:r>
              <a:rPr lang="ko-KR" altLang="en-US" sz="28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온라인</a:t>
            </a:r>
            <a:r>
              <a:rPr lang="en-US" altLang="ko-KR" sz="28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(ZOOM </a:t>
            </a:r>
            <a:r>
              <a:rPr lang="ko-KR" altLang="en-US" sz="28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이용</a:t>
            </a:r>
            <a:r>
              <a:rPr lang="en-US" altLang="ko-KR" sz="28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28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자기소개서 워크숍 공지</a:t>
            </a:r>
            <a:endParaRPr lang="en-US" altLang="ko-KR" sz="2800" b="1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6F992BC2-D41A-4C47-90A9-2C049E77B099}"/>
              </a:ext>
            </a:extLst>
          </p:cNvPr>
          <p:cNvSpPr/>
          <p:nvPr/>
        </p:nvSpPr>
        <p:spPr>
          <a:xfrm>
            <a:off x="416496" y="1052736"/>
            <a:ext cx="8928992" cy="5670513"/>
          </a:xfrm>
          <a:prstGeom prst="roundRect">
            <a:avLst>
              <a:gd name="adj" fmla="val 6212"/>
            </a:avLst>
          </a:prstGeom>
          <a:noFill/>
          <a:ln w="762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2200" b="1" dirty="0" err="1">
                <a:solidFill>
                  <a:srgbClr val="FF0000"/>
                </a:solidFill>
              </a:rPr>
              <a:t>입실명</a:t>
            </a:r>
            <a:r>
              <a:rPr lang="ko-KR" altLang="en-US" sz="2200" b="1" dirty="0">
                <a:solidFill>
                  <a:srgbClr val="FF0000"/>
                </a:solidFill>
              </a:rPr>
              <a:t> </a:t>
            </a:r>
            <a:r>
              <a:rPr lang="en-US" altLang="ko-KR" sz="2200" b="1" dirty="0">
                <a:solidFill>
                  <a:srgbClr val="0033CC"/>
                </a:solidFill>
              </a:rPr>
              <a:t>‘</a:t>
            </a:r>
            <a:r>
              <a:rPr lang="ko-KR" altLang="en-US" sz="2200" b="1" dirty="0">
                <a:solidFill>
                  <a:srgbClr val="0000FF"/>
                </a:solidFill>
              </a:rPr>
              <a:t>학과</a:t>
            </a:r>
            <a:r>
              <a:rPr lang="en-US" altLang="ko-KR" sz="2200" b="1" dirty="0">
                <a:solidFill>
                  <a:srgbClr val="0000FF"/>
                </a:solidFill>
              </a:rPr>
              <a:t>_</a:t>
            </a:r>
            <a:r>
              <a:rPr lang="ko-KR" altLang="en-US" sz="2200" b="1" dirty="0">
                <a:solidFill>
                  <a:srgbClr val="0000FF"/>
                </a:solidFill>
              </a:rPr>
              <a:t>학번</a:t>
            </a:r>
            <a:r>
              <a:rPr lang="en-US" altLang="ko-KR" sz="2200" b="1" dirty="0">
                <a:solidFill>
                  <a:srgbClr val="0000FF"/>
                </a:solidFill>
              </a:rPr>
              <a:t>_</a:t>
            </a:r>
            <a:r>
              <a:rPr lang="ko-KR" altLang="en-US" sz="2200" b="1" dirty="0">
                <a:solidFill>
                  <a:srgbClr val="0000FF"/>
                </a:solidFill>
              </a:rPr>
              <a:t>성명</a:t>
            </a:r>
            <a:r>
              <a:rPr lang="en-US" altLang="ko-KR" sz="2200" b="1" dirty="0">
                <a:solidFill>
                  <a:srgbClr val="0000FF"/>
                </a:solidFill>
              </a:rPr>
              <a:t>’</a:t>
            </a:r>
            <a:r>
              <a:rPr lang="ko-KR" altLang="en-US" sz="2200" b="1" dirty="0">
                <a:solidFill>
                  <a:srgbClr val="0000FF"/>
                </a:solidFill>
              </a:rPr>
              <a:t> 으로 접속해야</a:t>
            </a:r>
            <a:r>
              <a:rPr lang="ko-KR" altLang="en-US" sz="2200" b="1" dirty="0">
                <a:solidFill>
                  <a:srgbClr val="FF0000"/>
                </a:solidFill>
              </a:rPr>
              <a:t> 출석체크 가능</a:t>
            </a:r>
            <a:endParaRPr lang="en-US" altLang="ko-KR" sz="2200" b="1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2200" b="1" dirty="0">
                <a:solidFill>
                  <a:srgbClr val="FF0000"/>
                </a:solidFill>
              </a:rPr>
              <a:t>   </a:t>
            </a:r>
            <a:r>
              <a:rPr lang="ko-KR" altLang="en-US" sz="2200" b="1" dirty="0">
                <a:solidFill>
                  <a:srgbClr val="FF0000"/>
                </a:solidFill>
              </a:rPr>
              <a:t> </a:t>
            </a:r>
            <a:r>
              <a:rPr lang="en-US" altLang="ko-KR" sz="2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EX) </a:t>
            </a:r>
            <a:r>
              <a:rPr lang="ko-KR" altLang="en-US" sz="2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학과</a:t>
            </a:r>
            <a:r>
              <a:rPr lang="en-US" altLang="ko-KR" sz="2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</a:t>
            </a:r>
            <a:r>
              <a:rPr lang="ko-KR" altLang="en-US" sz="2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학번</a:t>
            </a:r>
            <a:r>
              <a:rPr lang="en-US" altLang="ko-KR" sz="2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</a:t>
            </a:r>
            <a:r>
              <a:rPr lang="ko-KR" altLang="en-US" sz="2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홍길동</a:t>
            </a:r>
            <a:endParaRPr lang="en-US" altLang="ko-KR" sz="2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altLang="ko-KR" sz="2200" b="1" dirty="0">
                <a:solidFill>
                  <a:schemeClr val="tx1"/>
                </a:solidFill>
              </a:rPr>
              <a:t>2. </a:t>
            </a:r>
            <a:r>
              <a:rPr lang="ko-KR" altLang="en-US" sz="2200" b="1" dirty="0">
                <a:solidFill>
                  <a:schemeClr val="tx1"/>
                </a:solidFill>
              </a:rPr>
              <a:t>강의시간 </a:t>
            </a:r>
            <a:r>
              <a:rPr lang="en-US" altLang="ko-KR" sz="2200" b="1" u="sng" dirty="0">
                <a:solidFill>
                  <a:srgbClr val="FF0000"/>
                </a:solidFill>
              </a:rPr>
              <a:t>10</a:t>
            </a:r>
            <a:r>
              <a:rPr lang="ko-KR" altLang="en-US" sz="2200" b="1" u="sng" dirty="0">
                <a:solidFill>
                  <a:srgbClr val="FF0000"/>
                </a:solidFill>
              </a:rPr>
              <a:t>분전 입실</a:t>
            </a:r>
            <a:endParaRPr lang="en-US" altLang="ko-KR" sz="2200" b="1" u="sng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2200" b="1" dirty="0">
                <a:solidFill>
                  <a:schemeClr val="tx1"/>
                </a:solidFill>
              </a:rPr>
              <a:t>3. </a:t>
            </a:r>
            <a:r>
              <a:rPr lang="ko-KR" altLang="en-US" sz="2200" b="1" dirty="0">
                <a:solidFill>
                  <a:schemeClr val="tx1"/>
                </a:solidFill>
              </a:rPr>
              <a:t>해당 </a:t>
            </a:r>
            <a:r>
              <a:rPr lang="ko-KR" altLang="en-US" sz="2200" b="1" dirty="0">
                <a:solidFill>
                  <a:srgbClr val="0000FF"/>
                </a:solidFill>
              </a:rPr>
              <a:t>학과</a:t>
            </a:r>
            <a:r>
              <a:rPr lang="en-US" altLang="ko-KR" sz="2200" b="1" dirty="0">
                <a:solidFill>
                  <a:srgbClr val="0000FF"/>
                </a:solidFill>
              </a:rPr>
              <a:t>(</a:t>
            </a:r>
            <a:r>
              <a:rPr lang="ko-KR" altLang="en-US" sz="2200" b="1" dirty="0">
                <a:solidFill>
                  <a:srgbClr val="0000FF"/>
                </a:solidFill>
              </a:rPr>
              <a:t>전공</a:t>
            </a:r>
            <a:r>
              <a:rPr lang="en-US" altLang="ko-KR" sz="2200" b="1" dirty="0">
                <a:solidFill>
                  <a:srgbClr val="0000FF"/>
                </a:solidFill>
              </a:rPr>
              <a:t>)</a:t>
            </a:r>
            <a:r>
              <a:rPr lang="ko-KR" altLang="en-US" sz="2200" b="1" dirty="0">
                <a:solidFill>
                  <a:srgbClr val="0000FF"/>
                </a:solidFill>
              </a:rPr>
              <a:t>별 회의 </a:t>
            </a:r>
            <a:r>
              <a:rPr lang="en-US" altLang="ko-KR" sz="2200" b="1" dirty="0">
                <a:solidFill>
                  <a:srgbClr val="0000FF"/>
                </a:solidFill>
              </a:rPr>
              <a:t>ID </a:t>
            </a:r>
            <a:r>
              <a:rPr lang="en-US" altLang="ko-KR" sz="2200" b="1" dirty="0">
                <a:solidFill>
                  <a:schemeClr val="tx1"/>
                </a:solidFill>
              </a:rPr>
              <a:t>-&gt; </a:t>
            </a:r>
            <a:r>
              <a:rPr lang="ko-KR" altLang="en-US" sz="2200" b="1" dirty="0">
                <a:solidFill>
                  <a:schemeClr val="tx1"/>
                </a:solidFill>
              </a:rPr>
              <a:t>비밀번호 입력 후 입실</a:t>
            </a:r>
            <a:endParaRPr lang="en-US" altLang="ko-KR" sz="2200" b="1" u="sng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ko-KR" altLang="en-US" sz="2200" b="1" dirty="0">
                <a:solidFill>
                  <a:schemeClr val="tx1"/>
                </a:solidFill>
              </a:rPr>
              <a:t>    또는 </a:t>
            </a:r>
            <a:r>
              <a:rPr lang="en-US" altLang="ko-KR" sz="2200" b="1" dirty="0">
                <a:solidFill>
                  <a:srgbClr val="0000FF"/>
                </a:solidFill>
              </a:rPr>
              <a:t>URL </a:t>
            </a:r>
            <a:r>
              <a:rPr lang="ko-KR" altLang="en-US" sz="2200" b="1" dirty="0">
                <a:solidFill>
                  <a:srgbClr val="0000FF"/>
                </a:solidFill>
              </a:rPr>
              <a:t>입력 후 입실</a:t>
            </a:r>
            <a:endParaRPr lang="en-US" altLang="ko-KR" sz="2200" b="1" dirty="0">
              <a:solidFill>
                <a:srgbClr val="0000FF"/>
              </a:solidFill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altLang="ko-KR" sz="2200" b="1" dirty="0">
                <a:solidFill>
                  <a:schemeClr val="tx1"/>
                </a:solidFill>
              </a:rPr>
              <a:t>4. </a:t>
            </a:r>
            <a:r>
              <a:rPr lang="ko-KR" altLang="en-US" sz="2200" b="1" dirty="0">
                <a:solidFill>
                  <a:schemeClr val="tx1"/>
                </a:solidFill>
              </a:rPr>
              <a:t>개인사정으로 본인 학과 수업 참여 어려울 시</a:t>
            </a:r>
            <a:r>
              <a:rPr lang="en-US" altLang="ko-KR" sz="2200" b="1" dirty="0">
                <a:solidFill>
                  <a:schemeClr val="tx1"/>
                </a:solidFill>
              </a:rPr>
              <a:t>, </a:t>
            </a:r>
            <a:r>
              <a:rPr lang="ko-KR" altLang="en-US" sz="2200" b="1" dirty="0" err="1">
                <a:solidFill>
                  <a:schemeClr val="tx1"/>
                </a:solidFill>
              </a:rPr>
              <a:t>타학과</a:t>
            </a:r>
            <a:r>
              <a:rPr lang="ko-KR" altLang="en-US" sz="2200" b="1" dirty="0">
                <a:solidFill>
                  <a:schemeClr val="tx1"/>
                </a:solidFill>
              </a:rPr>
              <a:t> 수업</a:t>
            </a:r>
            <a:endParaRPr lang="en-US" altLang="ko-KR" sz="2200" b="1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altLang="ko-KR" sz="2200" b="1" dirty="0">
                <a:solidFill>
                  <a:schemeClr val="tx1"/>
                </a:solidFill>
              </a:rPr>
              <a:t>    </a:t>
            </a:r>
            <a:r>
              <a:rPr lang="ko-KR" altLang="en-US" sz="2200" b="1" dirty="0">
                <a:solidFill>
                  <a:schemeClr val="tx1"/>
                </a:solidFill>
              </a:rPr>
              <a:t>참여 가능</a:t>
            </a:r>
            <a:endParaRPr lang="en-US" altLang="ko-KR" sz="2200" b="1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altLang="ko-KR" sz="2200" b="1" dirty="0">
                <a:solidFill>
                  <a:schemeClr val="tx1"/>
                </a:solidFill>
              </a:rPr>
              <a:t>5. </a:t>
            </a:r>
            <a:r>
              <a:rPr lang="ko-KR" altLang="en-US" sz="2200" b="1" u="sng" dirty="0">
                <a:solidFill>
                  <a:srgbClr val="FF0000"/>
                </a:solidFill>
              </a:rPr>
              <a:t>출석인정</a:t>
            </a:r>
            <a:r>
              <a:rPr lang="en-US" altLang="ko-KR" sz="2200" b="1" u="sng" dirty="0">
                <a:solidFill>
                  <a:srgbClr val="FF0000"/>
                </a:solidFill>
              </a:rPr>
              <a:t>(</a:t>
            </a:r>
            <a:r>
              <a:rPr lang="ko-KR" altLang="en-US" sz="2200" b="1" u="sng" dirty="0">
                <a:solidFill>
                  <a:srgbClr val="FF0000"/>
                </a:solidFill>
              </a:rPr>
              <a:t>수료</a:t>
            </a:r>
            <a:r>
              <a:rPr lang="en-US" altLang="ko-KR" sz="2200" b="1" u="sng" dirty="0">
                <a:solidFill>
                  <a:srgbClr val="FF0000"/>
                </a:solidFill>
              </a:rPr>
              <a:t>) </a:t>
            </a:r>
            <a:r>
              <a:rPr lang="ko-KR" altLang="en-US" sz="2200" b="1" u="sng" dirty="0">
                <a:solidFill>
                  <a:srgbClr val="FF0000"/>
                </a:solidFill>
              </a:rPr>
              <a:t>기준 </a:t>
            </a:r>
            <a:r>
              <a:rPr lang="en-US" altLang="ko-KR" sz="2200" b="1" u="sng" dirty="0">
                <a:solidFill>
                  <a:srgbClr val="FF0000"/>
                </a:solidFill>
              </a:rPr>
              <a:t>(</a:t>
            </a:r>
            <a:r>
              <a:rPr lang="ko-KR" altLang="en-US" sz="2200" b="1" u="sng" dirty="0" err="1">
                <a:solidFill>
                  <a:srgbClr val="FF0000"/>
                </a:solidFill>
              </a:rPr>
              <a:t>학생경력마일리지</a:t>
            </a:r>
            <a:r>
              <a:rPr lang="ko-KR" altLang="en-US" sz="2200" b="1" u="sng" dirty="0">
                <a:solidFill>
                  <a:srgbClr val="FF0000"/>
                </a:solidFill>
              </a:rPr>
              <a:t> </a:t>
            </a:r>
            <a:r>
              <a:rPr lang="en-US" altLang="ko-KR" sz="2200" b="1" u="sng" dirty="0">
                <a:solidFill>
                  <a:srgbClr val="FF0000"/>
                </a:solidFill>
              </a:rPr>
              <a:t>5</a:t>
            </a:r>
            <a:r>
              <a:rPr lang="ko-KR" altLang="en-US" sz="2200" b="1" u="sng" dirty="0">
                <a:solidFill>
                  <a:srgbClr val="FF0000"/>
                </a:solidFill>
              </a:rPr>
              <a:t>점 부여</a:t>
            </a:r>
            <a:r>
              <a:rPr lang="en-US" altLang="ko-KR" sz="2200" b="1" u="sng" dirty="0">
                <a:solidFill>
                  <a:srgbClr val="FF0000"/>
                </a:solidFill>
              </a:rPr>
              <a:t>)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altLang="ko-KR" sz="2200" b="1" dirty="0">
                <a:solidFill>
                  <a:schemeClr val="tx1"/>
                </a:solidFill>
              </a:rPr>
              <a:t> - </a:t>
            </a:r>
            <a:r>
              <a:rPr lang="ko-KR" altLang="en-US" sz="2200" b="1" dirty="0">
                <a:solidFill>
                  <a:schemeClr val="tx1"/>
                </a:solidFill>
              </a:rPr>
              <a:t>수업 </a:t>
            </a:r>
            <a:r>
              <a:rPr lang="en-US" altLang="ko-KR" sz="2200" b="1" dirty="0">
                <a:solidFill>
                  <a:schemeClr val="tx1"/>
                </a:solidFill>
              </a:rPr>
              <a:t>120</a:t>
            </a:r>
            <a:r>
              <a:rPr lang="ko-KR" altLang="en-US" sz="2200" b="1" dirty="0">
                <a:solidFill>
                  <a:schemeClr val="tx1"/>
                </a:solidFill>
              </a:rPr>
              <a:t>분 이상 참여 </a:t>
            </a:r>
            <a:r>
              <a:rPr lang="en-US" altLang="ko-KR" sz="2200" b="1" dirty="0">
                <a:solidFill>
                  <a:schemeClr val="tx1"/>
                </a:solidFill>
              </a:rPr>
              <a:t>(ZOOM </a:t>
            </a:r>
            <a:r>
              <a:rPr lang="ko-KR" altLang="en-US" sz="2200" b="1" dirty="0">
                <a:solidFill>
                  <a:schemeClr val="tx1"/>
                </a:solidFill>
              </a:rPr>
              <a:t>로그기록 확인</a:t>
            </a:r>
            <a:r>
              <a:rPr lang="en-US" altLang="ko-KR" sz="2200" b="1" dirty="0">
                <a:solidFill>
                  <a:schemeClr val="tx1"/>
                </a:solidFill>
              </a:rPr>
              <a:t>)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altLang="ko-KR" sz="2200" b="1" dirty="0">
                <a:solidFill>
                  <a:schemeClr val="tx1"/>
                </a:solidFill>
              </a:rPr>
              <a:t> - </a:t>
            </a:r>
            <a:r>
              <a:rPr lang="ko-KR" altLang="en-US" sz="2200" b="1" dirty="0">
                <a:solidFill>
                  <a:schemeClr val="tx1"/>
                </a:solidFill>
              </a:rPr>
              <a:t>수업종료 </a:t>
            </a:r>
            <a:r>
              <a:rPr lang="en-US" altLang="ko-KR" sz="2200" b="1" dirty="0">
                <a:solidFill>
                  <a:schemeClr val="tx1"/>
                </a:solidFill>
              </a:rPr>
              <a:t>2</a:t>
            </a:r>
            <a:r>
              <a:rPr lang="ko-KR" altLang="en-US" sz="2200" b="1" dirty="0">
                <a:solidFill>
                  <a:schemeClr val="tx1"/>
                </a:solidFill>
              </a:rPr>
              <a:t>일 이내 설문조사 완료 </a:t>
            </a:r>
            <a:r>
              <a:rPr lang="en-US" altLang="ko-KR" sz="2200" b="1" dirty="0">
                <a:solidFill>
                  <a:schemeClr val="tx1"/>
                </a:solidFill>
              </a:rPr>
              <a:t>(</a:t>
            </a:r>
            <a:r>
              <a:rPr lang="ko-KR" altLang="en-US" sz="2200" b="1" dirty="0">
                <a:solidFill>
                  <a:schemeClr val="tx1"/>
                </a:solidFill>
              </a:rPr>
              <a:t>설문 </a:t>
            </a:r>
            <a:r>
              <a:rPr lang="en-US" altLang="ko-KR" sz="2200" b="1" dirty="0">
                <a:solidFill>
                  <a:schemeClr val="tx1"/>
                </a:solidFill>
              </a:rPr>
              <a:t>URL </a:t>
            </a:r>
            <a:r>
              <a:rPr lang="ko-KR" altLang="en-US" sz="2200" b="1" dirty="0">
                <a:solidFill>
                  <a:schemeClr val="tx1"/>
                </a:solidFill>
              </a:rPr>
              <a:t>공지 예정</a:t>
            </a:r>
            <a:r>
              <a:rPr lang="en-US" altLang="ko-KR" sz="2200" b="1" dirty="0">
                <a:solidFill>
                  <a:schemeClr val="tx1"/>
                </a:solidFill>
              </a:rPr>
              <a:t>) </a:t>
            </a:r>
            <a:endParaRPr lang="en-US" altLang="ko-KR" sz="2200" b="1" u="sng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0628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사각형 6"/>
          <p:cNvSpPr/>
          <p:nvPr/>
        </p:nvSpPr>
        <p:spPr>
          <a:xfrm>
            <a:off x="0" y="1"/>
            <a:ext cx="9906000" cy="674688"/>
          </a:xfrm>
          <a:prstGeom prst="rect">
            <a:avLst/>
          </a:prstGeom>
          <a:solidFill>
            <a:srgbClr val="93D1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570" dirty="0">
              <a:solidFill>
                <a:prstClr val="white"/>
              </a:solidFill>
              <a:ea typeface="맑은 고딕" panose="020B0503020000020004" pitchFamily="50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0" y="674689"/>
            <a:ext cx="9906000" cy="33337"/>
          </a:xfrm>
          <a:prstGeom prst="rect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350"/>
          </a:p>
        </p:txBody>
      </p:sp>
      <p:sp>
        <p:nvSpPr>
          <p:cNvPr id="31" name="Text Box 22"/>
          <p:cNvSpPr txBox="1">
            <a:spLocks noChangeArrowheads="1"/>
          </p:cNvSpPr>
          <p:nvPr/>
        </p:nvSpPr>
        <p:spPr bwMode="auto">
          <a:xfrm>
            <a:off x="0" y="62743"/>
            <a:ext cx="10065568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ko-KR" sz="28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Ⅲ. </a:t>
            </a:r>
            <a:r>
              <a:rPr lang="ko-KR" altLang="en-US" sz="28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학과</a:t>
            </a:r>
            <a:r>
              <a:rPr lang="en-US" altLang="ko-KR" sz="28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8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전공</a:t>
            </a:r>
            <a:r>
              <a:rPr lang="en-US" altLang="ko-KR" sz="28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28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별 </a:t>
            </a:r>
            <a:r>
              <a:rPr lang="en-US" altLang="ko-KR" sz="28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ID, </a:t>
            </a:r>
            <a:r>
              <a:rPr lang="ko-KR" altLang="en-US" sz="28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비밀번호 </a:t>
            </a:r>
            <a:endParaRPr lang="en-US" altLang="ko-KR" sz="2800" b="1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099B4BF-0A26-4A4A-858F-AFFEBE2F1DA4}"/>
              </a:ext>
            </a:extLst>
          </p:cNvPr>
          <p:cNvSpPr/>
          <p:nvPr/>
        </p:nvSpPr>
        <p:spPr>
          <a:xfrm>
            <a:off x="1928664" y="801396"/>
            <a:ext cx="2304256" cy="369332"/>
          </a:xfrm>
          <a:prstGeom prst="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비밀번호 </a:t>
            </a:r>
            <a:r>
              <a:rPr lang="en-US" altLang="ko-K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12345</a:t>
            </a:r>
            <a:endParaRPr lang="ko-KR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A690CA-F0BC-443F-A3EF-292F94830854}"/>
              </a:ext>
            </a:extLst>
          </p:cNvPr>
          <p:cNvSpPr txBox="1"/>
          <p:nvPr/>
        </p:nvSpPr>
        <p:spPr>
          <a:xfrm>
            <a:off x="344488" y="827420"/>
            <a:ext cx="19519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/>
              <a:t>1. </a:t>
            </a:r>
            <a:r>
              <a:rPr lang="ko-KR" altLang="en-US" b="1" dirty="0"/>
              <a:t>학과별 </a:t>
            </a:r>
            <a:r>
              <a:rPr lang="en-US" altLang="ko-KR" b="1" dirty="0"/>
              <a:t>ID </a:t>
            </a:r>
            <a:endParaRPr lang="ko-KR" altLang="en-US" b="1" dirty="0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4B04DC72-2087-418B-BE15-F443F0E17E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432" y="1669255"/>
            <a:ext cx="13584415" cy="467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291D2094-C48D-4F9D-BA9A-E5E80A40CB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395570"/>
              </p:ext>
            </p:extLst>
          </p:nvPr>
        </p:nvGraphicFramePr>
        <p:xfrm>
          <a:off x="403940" y="1289465"/>
          <a:ext cx="8941506" cy="1051941"/>
        </p:xfrm>
        <a:graphic>
          <a:graphicData uri="http://schemas.openxmlformats.org/drawingml/2006/table">
            <a:tbl>
              <a:tblPr/>
              <a:tblGrid>
                <a:gridCol w="2268339">
                  <a:extLst>
                    <a:ext uri="{9D8B030D-6E8A-4147-A177-3AD203B41FA5}">
                      <a16:colId xmlns:a16="http://schemas.microsoft.com/office/drawing/2014/main" val="266001468"/>
                    </a:ext>
                  </a:extLst>
                </a:gridCol>
                <a:gridCol w="2859929">
                  <a:extLst>
                    <a:ext uri="{9D8B030D-6E8A-4147-A177-3AD203B41FA5}">
                      <a16:colId xmlns:a16="http://schemas.microsoft.com/office/drawing/2014/main" val="1981499036"/>
                    </a:ext>
                  </a:extLst>
                </a:gridCol>
                <a:gridCol w="3813238">
                  <a:extLst>
                    <a:ext uri="{9D8B030D-6E8A-4147-A177-3AD203B41FA5}">
                      <a16:colId xmlns:a16="http://schemas.microsoft.com/office/drawing/2014/main" val="2434673662"/>
                    </a:ext>
                  </a:extLst>
                </a:gridCol>
              </a:tblGrid>
              <a:tr h="25793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일자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시간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수행내용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3891395"/>
                  </a:ext>
                </a:extLst>
              </a:tr>
              <a:tr h="319278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05.21.(</a:t>
                      </a:r>
                      <a:r>
                        <a:rPr lang="ko-KR" altLang="en-US" sz="9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금</a:t>
                      </a:r>
                      <a:r>
                        <a:rPr lang="en-US" altLang="ko-KR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), 05.24.(</a:t>
                      </a:r>
                      <a:r>
                        <a:rPr lang="ko-KR" altLang="en-US" sz="9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월</a:t>
                      </a:r>
                      <a:r>
                        <a:rPr lang="en-US" altLang="ko-KR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05.25.(</a:t>
                      </a:r>
                      <a:r>
                        <a:rPr lang="ko-KR" altLang="en-US" sz="9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화</a:t>
                      </a:r>
                      <a:r>
                        <a:rPr lang="en-US" altLang="ko-KR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), 05.26.(</a:t>
                      </a:r>
                      <a:r>
                        <a:rPr lang="ko-KR" altLang="en-US" sz="9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수</a:t>
                      </a:r>
                      <a:r>
                        <a:rPr lang="en-US" altLang="ko-KR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05.28.(</a:t>
                      </a:r>
                      <a:r>
                        <a:rPr lang="ko-KR" altLang="en-US" sz="9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금</a:t>
                      </a:r>
                      <a:r>
                        <a:rPr lang="en-US" altLang="ko-KR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18:00 </a:t>
                      </a:r>
                      <a:r>
                        <a:rPr lang="en-US" altLang="ko-KR" sz="9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~ </a:t>
                      </a:r>
                      <a:r>
                        <a:rPr lang="en-US" altLang="ko-KR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19:00 </a:t>
                      </a:r>
                      <a:r>
                        <a:rPr lang="en-US" altLang="ko-KR" sz="9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(60</a:t>
                      </a:r>
                      <a:r>
                        <a:rPr lang="ko-KR" altLang="en-US" sz="9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분</a:t>
                      </a:r>
                      <a:r>
                        <a:rPr lang="en-US" altLang="ko-KR" sz="9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73660" indent="7239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2021 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채용트렌드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0989971"/>
                  </a:ext>
                </a:extLst>
              </a:tr>
              <a:tr h="39027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19:00 </a:t>
                      </a:r>
                      <a:r>
                        <a:rPr lang="en-US" altLang="ko-KR" sz="9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~ </a:t>
                      </a:r>
                      <a:r>
                        <a:rPr lang="en-US" altLang="ko-KR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21:00 </a:t>
                      </a:r>
                      <a:r>
                        <a:rPr lang="en-US" altLang="ko-KR" sz="9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(120</a:t>
                      </a:r>
                      <a:r>
                        <a:rPr lang="ko-KR" altLang="en-US" sz="9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분</a:t>
                      </a:r>
                      <a:r>
                        <a:rPr lang="en-US" altLang="ko-KR" sz="9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73660" indent="7239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효율적으로 자신을 드러내는 글쓰기 방법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73660" indent="7239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성공하는 자기소개서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입사서류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작성방법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9428077"/>
                  </a:ext>
                </a:extLst>
              </a:tr>
            </a:tbl>
          </a:graphicData>
        </a:graphic>
      </p:graphicFrame>
      <p:sp>
        <p:nvSpPr>
          <p:cNvPr id="12" name="Rectangle 3">
            <a:extLst>
              <a:ext uri="{FF2B5EF4-FFF2-40B4-BE49-F238E27FC236}">
                <a16:creationId xmlns:a16="http://schemas.microsoft.com/office/drawing/2014/main" id="{C2895D7D-9F03-4052-919F-02EC82A9B6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940" y="2601739"/>
            <a:ext cx="162895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1364677"/>
              </p:ext>
            </p:extLst>
          </p:nvPr>
        </p:nvGraphicFramePr>
        <p:xfrm>
          <a:off x="401665" y="2410447"/>
          <a:ext cx="8943781" cy="3538832"/>
        </p:xfrm>
        <a:graphic>
          <a:graphicData uri="http://schemas.openxmlformats.org/drawingml/2006/table">
            <a:tbl>
              <a:tblPr/>
              <a:tblGrid>
                <a:gridCol w="355599">
                  <a:extLst>
                    <a:ext uri="{9D8B030D-6E8A-4147-A177-3AD203B41FA5}">
                      <a16:colId xmlns:a16="http://schemas.microsoft.com/office/drawing/2014/main" val="1203800617"/>
                    </a:ext>
                  </a:extLst>
                </a:gridCol>
                <a:gridCol w="459767">
                  <a:extLst>
                    <a:ext uri="{9D8B030D-6E8A-4147-A177-3AD203B41FA5}">
                      <a16:colId xmlns:a16="http://schemas.microsoft.com/office/drawing/2014/main" val="1970326060"/>
                    </a:ext>
                  </a:extLst>
                </a:gridCol>
                <a:gridCol w="1754767">
                  <a:extLst>
                    <a:ext uri="{9D8B030D-6E8A-4147-A177-3AD203B41FA5}">
                      <a16:colId xmlns:a16="http://schemas.microsoft.com/office/drawing/2014/main" val="3907295406"/>
                    </a:ext>
                  </a:extLst>
                </a:gridCol>
                <a:gridCol w="1403464">
                  <a:extLst>
                    <a:ext uri="{9D8B030D-6E8A-4147-A177-3AD203B41FA5}">
                      <a16:colId xmlns:a16="http://schemas.microsoft.com/office/drawing/2014/main" val="438092939"/>
                    </a:ext>
                  </a:extLst>
                </a:gridCol>
                <a:gridCol w="1099548">
                  <a:extLst>
                    <a:ext uri="{9D8B030D-6E8A-4147-A177-3AD203B41FA5}">
                      <a16:colId xmlns:a16="http://schemas.microsoft.com/office/drawing/2014/main" val="3772715100"/>
                    </a:ext>
                  </a:extLst>
                </a:gridCol>
                <a:gridCol w="415738">
                  <a:extLst>
                    <a:ext uri="{9D8B030D-6E8A-4147-A177-3AD203B41FA5}">
                      <a16:colId xmlns:a16="http://schemas.microsoft.com/office/drawing/2014/main" val="781670772"/>
                    </a:ext>
                  </a:extLst>
                </a:gridCol>
                <a:gridCol w="3454898">
                  <a:extLst>
                    <a:ext uri="{9D8B030D-6E8A-4147-A177-3AD203B41FA5}">
                      <a16:colId xmlns:a16="http://schemas.microsoft.com/office/drawing/2014/main" val="1479714701"/>
                    </a:ext>
                  </a:extLst>
                </a:gridCol>
              </a:tblGrid>
              <a:tr h="47717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조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9276" marR="59276" marT="16388" marB="16388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일자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9276" marR="59276" marT="16388" marB="163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해당학과</a:t>
                      </a:r>
                      <a:r>
                        <a:rPr lang="en-US" altLang="ko-KR" sz="9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</a:t>
                      </a:r>
                      <a:r>
                        <a:rPr lang="ko-KR" altLang="en-US" sz="9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분반</a:t>
                      </a:r>
                      <a:r>
                        <a:rPr lang="en-US" altLang="ko-KR" sz="9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)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9276" marR="59276" marT="16388" marB="163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강사</a:t>
                      </a:r>
                      <a:r>
                        <a:rPr lang="en-US" altLang="ko-KR" sz="9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</a:t>
                      </a:r>
                      <a:r>
                        <a:rPr lang="ko-KR" altLang="en-US" sz="9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소속</a:t>
                      </a:r>
                      <a:r>
                        <a:rPr lang="en-US" altLang="ko-KR" sz="9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)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9276" marR="59276" marT="16388" marB="163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ID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9276" marR="59276" marT="16388" marB="163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비밀번호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9276" marR="59276" marT="16388" marB="163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ZOOM</a:t>
                      </a:r>
                      <a:r>
                        <a:rPr lang="ko-KR" altLang="en-US" sz="9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주소</a:t>
                      </a:r>
                      <a:r>
                        <a:rPr lang="en-US" altLang="ko-KR" sz="9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</a:t>
                      </a:r>
                      <a:r>
                        <a:rPr lang="en-US" sz="9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URL)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9276" marR="59276" marT="16388" marB="163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8175817"/>
                  </a:ext>
                </a:extLst>
              </a:tr>
              <a:tr h="52199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1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9276" marR="59276" marT="16388" marB="16388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05. 21.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</a:t>
                      </a:r>
                      <a:r>
                        <a:rPr lang="ko-KR" altLang="en-US" sz="8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금</a:t>
                      </a:r>
                      <a:r>
                        <a:rPr lang="en-US" altLang="ko-KR" sz="8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)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9276" marR="59276" marT="16388" marB="163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국어국문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·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창작학과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(01)(02)</a:t>
                      </a:r>
                      <a:endParaRPr lang="ko-KR" altLang="en-US" sz="900" kern="0" spc="0">
                        <a:solidFill>
                          <a:srgbClr val="0033CC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9276" marR="59276" marT="16388" marB="163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권성일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前 태산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LCD 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인사팀장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)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9276" marR="59276" marT="16388" marB="163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782 833 1745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9276" marR="59276" marT="16388" marB="163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12345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9276" marR="59276" marT="16388" marB="163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  <a:hlinkClick r:id="rId2"/>
                        </a:rPr>
                        <a:t>https://zoom.us/j/7828331745?pwd=eE5uZnc2dWM4VE50ZzB5cjFCeFQzdz09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9276" marR="59276" marT="16388" marB="163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520493"/>
                  </a:ext>
                </a:extLst>
              </a:tr>
              <a:tr h="64463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2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9276" marR="59276" marT="16388" marB="16388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6350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영어영문학과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(03)(04)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9276" marR="59276" marT="16388" marB="163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 err="1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홍주영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前 한솔 인사팀장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)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9276" marR="59276" marT="16388" marB="163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703 274 8343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9276" marR="59276" marT="16388" marB="163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12345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9276" marR="59276" marT="16388" marB="163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  <a:hlinkClick r:id="rId3"/>
                        </a:rPr>
                        <a:t>https://us02web.zoom.us/j/7032748343?pwd=T2oyMWk0Qld5R2xYTUZZelBUKzNJQT09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9276" marR="59276" marT="16388" marB="163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9132337"/>
                  </a:ext>
                </a:extLst>
              </a:tr>
              <a:tr h="55414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3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9276" marR="59276" marT="16388" marB="16388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일어일문학전공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(05)</a:t>
                      </a:r>
                      <a:endParaRPr lang="ko-KR" altLang="en-US" sz="900" kern="0" spc="0" dirty="0">
                        <a:solidFill>
                          <a:srgbClr val="0033CC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프랑스어문학전공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(06)</a:t>
                      </a:r>
                      <a:endParaRPr lang="ko-KR" altLang="en-US" sz="900" kern="0" spc="0" dirty="0">
                        <a:solidFill>
                          <a:srgbClr val="0033CC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9276" marR="59276" marT="16388" marB="163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 err="1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안명용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플레이 아카데미 </a:t>
                      </a:r>
                      <a:r>
                        <a:rPr lang="ko-KR" altLang="en-US" sz="800" kern="0" spc="0" dirty="0" err="1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취업컨설팅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)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9276" marR="59276" marT="16388" marB="163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636 765 5038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9276" marR="59276" marT="16388" marB="163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12345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9276" marR="59276" marT="16388" marB="163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  <a:hlinkClick r:id="rId4"/>
                        </a:rPr>
                        <a:t>https://us02web.zoom.us/j/6367655038?pwd=a3ByLzlMc2FrelVmMlJPT3Q2RVhydz09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9276" marR="59276" marT="16388" marB="163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3706390"/>
                  </a:ext>
                </a:extLst>
              </a:tr>
              <a:tr h="7648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4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9276" marR="59276" marT="16388" marB="16388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05. 24.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</a:t>
                      </a:r>
                      <a:r>
                        <a:rPr lang="ko-KR" altLang="en-US" sz="8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월</a:t>
                      </a:r>
                      <a:r>
                        <a:rPr lang="en-US" altLang="ko-KR" sz="8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)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9276" marR="59276" marT="16388" marB="163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문헌정보학과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(07)</a:t>
                      </a:r>
                      <a:endParaRPr lang="ko-KR" altLang="en-US" sz="900" kern="0" spc="0">
                        <a:solidFill>
                          <a:srgbClr val="0033CC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기독교학과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(10)</a:t>
                      </a:r>
                      <a:endParaRPr lang="ko-KR" altLang="en-US" sz="900" kern="0" spc="0">
                        <a:solidFill>
                          <a:srgbClr val="0033CC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9276" marR="59276" marT="16388" marB="163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홍주영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前 한솔 인사팀장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)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9276" marR="59276" marT="16388" marB="163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703 274 8343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9276" marR="59276" marT="16388" marB="163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12345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9276" marR="59276" marT="16388" marB="163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  <a:hlinkClick r:id="rId3"/>
                        </a:rPr>
                        <a:t>https://us02web.zoom.us/j/7032748343?pwd=T2oyMWk0Qld5R2xYTUZZelBUKzNJQT09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9276" marR="59276" marT="16388" marB="163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6556956"/>
                  </a:ext>
                </a:extLst>
              </a:tr>
              <a:tr h="57606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5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9276" marR="59276" marT="16388" marB="16388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 err="1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사학전공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(08)</a:t>
                      </a:r>
                      <a:endParaRPr lang="ko-KR" altLang="en-US" sz="900" kern="0" spc="0" dirty="0">
                        <a:solidFill>
                          <a:srgbClr val="0033CC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철학상담학전공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(09)</a:t>
                      </a:r>
                      <a:endParaRPr lang="ko-KR" altLang="en-US" sz="900" kern="0" spc="0" dirty="0">
                        <a:solidFill>
                          <a:srgbClr val="0033CC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9276" marR="59276" marT="16388" marB="163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 err="1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강현규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前 기아 인사팀장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)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9276" marR="59276" marT="16388" marB="163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514 952 3924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9276" marR="59276" marT="16388" marB="163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12345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9276" marR="59276" marT="16388" marB="163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  <a:hlinkClick r:id="rId5"/>
                        </a:rPr>
                        <a:t>https://us02web.zoom.us/j/5149523924?pwd=eDFrcmxCYUV2cjlzdHlVaDJkclpaZz09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9276" marR="59276" marT="16388" marB="163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44120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71369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사각형 6"/>
          <p:cNvSpPr/>
          <p:nvPr/>
        </p:nvSpPr>
        <p:spPr>
          <a:xfrm>
            <a:off x="0" y="1"/>
            <a:ext cx="9906000" cy="674688"/>
          </a:xfrm>
          <a:prstGeom prst="rect">
            <a:avLst/>
          </a:prstGeom>
          <a:solidFill>
            <a:srgbClr val="93D1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570" dirty="0">
              <a:solidFill>
                <a:prstClr val="white"/>
              </a:solidFill>
              <a:ea typeface="맑은 고딕" panose="020B0503020000020004" pitchFamily="50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0" y="674689"/>
            <a:ext cx="9906000" cy="33337"/>
          </a:xfrm>
          <a:prstGeom prst="rect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350"/>
          </a:p>
        </p:txBody>
      </p:sp>
      <p:sp>
        <p:nvSpPr>
          <p:cNvPr id="31" name="Text Box 22"/>
          <p:cNvSpPr txBox="1">
            <a:spLocks noChangeArrowheads="1"/>
          </p:cNvSpPr>
          <p:nvPr/>
        </p:nvSpPr>
        <p:spPr bwMode="auto">
          <a:xfrm>
            <a:off x="0" y="62743"/>
            <a:ext cx="10065568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ko-KR" sz="28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Ⅲ. </a:t>
            </a:r>
            <a:r>
              <a:rPr lang="ko-KR" altLang="en-US" sz="28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학과</a:t>
            </a:r>
            <a:r>
              <a:rPr lang="en-US" altLang="ko-KR" sz="28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8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전공</a:t>
            </a:r>
            <a:r>
              <a:rPr lang="en-US" altLang="ko-KR" sz="28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28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별 </a:t>
            </a:r>
            <a:r>
              <a:rPr lang="en-US" altLang="ko-KR" sz="28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ID, </a:t>
            </a:r>
            <a:r>
              <a:rPr lang="ko-KR" altLang="en-US" sz="28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비밀번호 </a:t>
            </a:r>
            <a:endParaRPr lang="en-US" altLang="ko-KR" sz="2800" b="1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099B4BF-0A26-4A4A-858F-AFFEBE2F1DA4}"/>
              </a:ext>
            </a:extLst>
          </p:cNvPr>
          <p:cNvSpPr/>
          <p:nvPr/>
        </p:nvSpPr>
        <p:spPr>
          <a:xfrm>
            <a:off x="1928664" y="801396"/>
            <a:ext cx="2304256" cy="369332"/>
          </a:xfrm>
          <a:prstGeom prst="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비밀번호 </a:t>
            </a:r>
            <a:r>
              <a:rPr lang="en-US" altLang="ko-K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12345</a:t>
            </a:r>
            <a:endParaRPr lang="ko-KR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A690CA-F0BC-443F-A3EF-292F94830854}"/>
              </a:ext>
            </a:extLst>
          </p:cNvPr>
          <p:cNvSpPr txBox="1"/>
          <p:nvPr/>
        </p:nvSpPr>
        <p:spPr>
          <a:xfrm>
            <a:off x="344488" y="827420"/>
            <a:ext cx="19519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/>
              <a:t>1. </a:t>
            </a:r>
            <a:r>
              <a:rPr lang="ko-KR" altLang="en-US" b="1" dirty="0"/>
              <a:t>학과별 </a:t>
            </a:r>
            <a:r>
              <a:rPr lang="en-US" altLang="ko-KR" b="1" dirty="0"/>
              <a:t>ID </a:t>
            </a:r>
            <a:endParaRPr lang="ko-KR" altLang="en-US" b="1" dirty="0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D75F3E02-6426-410D-918E-0466C7214E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910" y="1679242"/>
            <a:ext cx="18567767" cy="478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4625074"/>
              </p:ext>
            </p:extLst>
          </p:nvPr>
        </p:nvGraphicFramePr>
        <p:xfrm>
          <a:off x="402407" y="2037244"/>
          <a:ext cx="8943781" cy="4067888"/>
        </p:xfrm>
        <a:graphic>
          <a:graphicData uri="http://schemas.openxmlformats.org/drawingml/2006/table">
            <a:tbl>
              <a:tblPr/>
              <a:tblGrid>
                <a:gridCol w="355598">
                  <a:extLst>
                    <a:ext uri="{9D8B030D-6E8A-4147-A177-3AD203B41FA5}">
                      <a16:colId xmlns:a16="http://schemas.microsoft.com/office/drawing/2014/main" val="2225896636"/>
                    </a:ext>
                  </a:extLst>
                </a:gridCol>
                <a:gridCol w="459768">
                  <a:extLst>
                    <a:ext uri="{9D8B030D-6E8A-4147-A177-3AD203B41FA5}">
                      <a16:colId xmlns:a16="http://schemas.microsoft.com/office/drawing/2014/main" val="496166287"/>
                    </a:ext>
                  </a:extLst>
                </a:gridCol>
                <a:gridCol w="1754766">
                  <a:extLst>
                    <a:ext uri="{9D8B030D-6E8A-4147-A177-3AD203B41FA5}">
                      <a16:colId xmlns:a16="http://schemas.microsoft.com/office/drawing/2014/main" val="4056158157"/>
                    </a:ext>
                  </a:extLst>
                </a:gridCol>
                <a:gridCol w="1403465">
                  <a:extLst>
                    <a:ext uri="{9D8B030D-6E8A-4147-A177-3AD203B41FA5}">
                      <a16:colId xmlns:a16="http://schemas.microsoft.com/office/drawing/2014/main" val="668697396"/>
                    </a:ext>
                  </a:extLst>
                </a:gridCol>
                <a:gridCol w="1099548">
                  <a:extLst>
                    <a:ext uri="{9D8B030D-6E8A-4147-A177-3AD203B41FA5}">
                      <a16:colId xmlns:a16="http://schemas.microsoft.com/office/drawing/2014/main" val="1872201076"/>
                    </a:ext>
                  </a:extLst>
                </a:gridCol>
                <a:gridCol w="415738">
                  <a:extLst>
                    <a:ext uri="{9D8B030D-6E8A-4147-A177-3AD203B41FA5}">
                      <a16:colId xmlns:a16="http://schemas.microsoft.com/office/drawing/2014/main" val="2438684176"/>
                    </a:ext>
                  </a:extLst>
                </a:gridCol>
                <a:gridCol w="3454898">
                  <a:extLst>
                    <a:ext uri="{9D8B030D-6E8A-4147-A177-3AD203B41FA5}">
                      <a16:colId xmlns:a16="http://schemas.microsoft.com/office/drawing/2014/main" val="2514612020"/>
                    </a:ext>
                  </a:extLst>
                </a:gridCol>
              </a:tblGrid>
              <a:tr h="43733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6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5525" marR="55525" marT="15351" marB="15351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05. 25.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</a:t>
                      </a:r>
                      <a:r>
                        <a:rPr lang="ko-KR" altLang="en-US" sz="8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화</a:t>
                      </a:r>
                      <a:r>
                        <a:rPr lang="en-US" altLang="ko-KR" sz="8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)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5525" marR="55525" marT="15351" marB="153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행정학전공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(13)</a:t>
                      </a:r>
                      <a:endParaRPr lang="ko-KR" altLang="en-US" sz="900" kern="0" spc="0">
                        <a:solidFill>
                          <a:srgbClr val="0033CC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경찰학전공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(14)</a:t>
                      </a:r>
                      <a:endParaRPr lang="ko-KR" altLang="en-US" sz="900" kern="0" spc="0">
                        <a:solidFill>
                          <a:srgbClr val="0033CC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525" marR="55525" marT="15351" marB="153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 err="1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권성일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前 태산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LCD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인사팀장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)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5525" marR="55525" marT="15351" marB="153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782 833 1745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5525" marR="55525" marT="15351" marB="153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12345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5525" marR="55525" marT="15351" marB="153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  <a:hlinkClick r:id="rId2"/>
                        </a:rPr>
                        <a:t>https://zoom.us/j/7828331745?pwd=eE5uZnc2dWM4VE50ZzB5cjFCeFQzdz09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5525" marR="55525" marT="15351" marB="153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4555207"/>
                  </a:ext>
                </a:extLst>
              </a:tr>
              <a:tr h="56284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7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5525" marR="55525" marT="15351" marB="15351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정치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·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언론학과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(15)</a:t>
                      </a:r>
                      <a:endParaRPr lang="ko-KR" altLang="en-US" sz="900" kern="0" spc="0" dirty="0">
                        <a:solidFill>
                          <a:srgbClr val="0033CC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생명시스템과학과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(18)</a:t>
                      </a:r>
                      <a:endParaRPr lang="ko-KR" altLang="en-US" sz="900" kern="0" spc="0" dirty="0">
                        <a:solidFill>
                          <a:srgbClr val="0033CC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525" marR="55525" marT="15351" marB="153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홍주영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前 한솔 인사팀장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)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5525" marR="55525" marT="15351" marB="153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703 274 8343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5525" marR="55525" marT="15351" marB="153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12345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5525" marR="55525" marT="15351" marB="153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  <a:hlinkClick r:id="rId3"/>
                        </a:rPr>
                        <a:t>https://us02web.zoom.us/j/7032748343?pwd=T2oyMWk0Qld5R2xYTUZZelBUKzNJQT09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5525" marR="55525" marT="15351" marB="153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2304384"/>
                  </a:ext>
                </a:extLst>
              </a:tr>
              <a:tr h="56284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8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5525" marR="55525" marT="15351" marB="15351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사회복지학과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(16)</a:t>
                      </a:r>
                      <a:endParaRPr lang="ko-KR" altLang="en-US" sz="900" kern="0" spc="0" dirty="0">
                        <a:solidFill>
                          <a:srgbClr val="0033CC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아동복지학과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(17)</a:t>
                      </a:r>
                      <a:endParaRPr lang="ko-KR" altLang="en-US" sz="900" kern="0" spc="0" dirty="0">
                        <a:solidFill>
                          <a:srgbClr val="0033CC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525" marR="55525" marT="15351" marB="153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강현규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前 기아 인사팀장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)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5525" marR="55525" marT="15351" marB="153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514 952 3924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5525" marR="55525" marT="15351" marB="153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12345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5525" marR="55525" marT="15351" marB="153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  <a:hlinkClick r:id="rId4"/>
                        </a:rPr>
                        <a:t>https://us02web.zoom.us/j/5149523924?pwd=eDFrcmxCYUV2cjlzdHlVaDJkclpaZz09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5525" marR="55525" marT="15351" marB="153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5265901"/>
                  </a:ext>
                </a:extLst>
              </a:tr>
              <a:tr h="51275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 smtClean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9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5525" marR="55525" marT="15351" marB="15351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05. 26.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</a:t>
                      </a:r>
                      <a:r>
                        <a:rPr lang="ko-KR" altLang="en-US" sz="8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수</a:t>
                      </a:r>
                      <a:r>
                        <a:rPr lang="en-US" altLang="ko-KR" sz="8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)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5525" marR="55525" marT="15351" marB="153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식품영양학과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(19)</a:t>
                      </a:r>
                      <a:endParaRPr lang="ko-KR" altLang="en-US" sz="900" kern="0" spc="0" dirty="0">
                        <a:solidFill>
                          <a:srgbClr val="0033CC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화학과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(20)</a:t>
                      </a:r>
                      <a:endParaRPr lang="ko-KR" altLang="en-US" sz="900" kern="0" spc="0" dirty="0">
                        <a:solidFill>
                          <a:srgbClr val="0033CC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525" marR="55525" marT="15351" marB="153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 err="1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권성일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前 태산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LCD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인사팀장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)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5525" marR="55525" marT="15351" marB="153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782 833 1745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5525" marR="55525" marT="15351" marB="153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12345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5525" marR="55525" marT="15351" marB="153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  <a:hlinkClick r:id="rId2"/>
                        </a:rPr>
                        <a:t>https://zoom.us/j/7828331745?pwd=eE5uZnc2dWM4VE50ZzB5cjFCeFQzdz09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5525" marR="55525" marT="15351" marB="153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2023648"/>
                  </a:ext>
                </a:extLst>
              </a:tr>
              <a:tr h="54012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 smtClean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10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5525" marR="55525" marT="15351" marB="15351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수학과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(21)</a:t>
                      </a:r>
                      <a:endParaRPr lang="ko-KR" altLang="en-US" sz="900" kern="0" spc="0" dirty="0">
                        <a:solidFill>
                          <a:srgbClr val="0033CC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525" marR="55525" marT="15351" marB="153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 err="1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안명용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플레이 아카데미 </a:t>
                      </a:r>
                      <a:r>
                        <a:rPr lang="ko-KR" altLang="en-US" sz="800" kern="0" spc="0" dirty="0" err="1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취업컨설팅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)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5525" marR="55525" marT="15351" marB="153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636 765 5038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5525" marR="55525" marT="15351" marB="153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12345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5525" marR="55525" marT="15351" marB="153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  <a:hlinkClick r:id="rId5"/>
                        </a:rPr>
                        <a:t>https://us02web.zoom.us/j/6367655038?pwd=a3ByLzlMc2FrelVmMlJPT3Q2RVhydz09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5525" marR="55525" marT="15351" marB="153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142051"/>
                  </a:ext>
                </a:extLst>
              </a:tr>
              <a:tr h="42649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 smtClean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11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5525" marR="55525" marT="15351" marB="15351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05. 28.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</a:t>
                      </a:r>
                      <a:r>
                        <a:rPr lang="ko-KR" altLang="en-US" sz="8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금</a:t>
                      </a:r>
                      <a:r>
                        <a:rPr lang="en-US" altLang="ko-KR" sz="8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)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5525" marR="55525" marT="15351" marB="153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스포츠과학과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(23)</a:t>
                      </a:r>
                      <a:endParaRPr lang="ko-KR" altLang="en-US" sz="900" kern="0" spc="0">
                        <a:solidFill>
                          <a:srgbClr val="0033CC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525" marR="55525" marT="15351" marB="153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강현규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前 기아 인사팀장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)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5525" marR="55525" marT="15351" marB="153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514 952 3924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5525" marR="55525" marT="15351" marB="153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12345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5525" marR="55525" marT="15351" marB="153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  <a:hlinkClick r:id="rId4"/>
                        </a:rPr>
                        <a:t>https://us02web.zoom.us/j/5149523924?pwd=eDFrcmxCYUV2cjlzdHlVaDJkclpaZz09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5525" marR="55525" marT="15351" marB="153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6777953"/>
                  </a:ext>
                </a:extLst>
              </a:tr>
              <a:tr h="51275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 smtClean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12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5525" marR="55525" marT="15351" marB="15351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글로벌비즈니스전공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(24)(25)(26)</a:t>
                      </a:r>
                      <a:endParaRPr lang="ko-KR" altLang="en-US" sz="900" kern="0" spc="0">
                        <a:solidFill>
                          <a:srgbClr val="0033CC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글로벌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IT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경영전공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(27)</a:t>
                      </a:r>
                      <a:endParaRPr lang="ko-KR" altLang="en-US" sz="900" kern="0" spc="0">
                        <a:solidFill>
                          <a:srgbClr val="0033CC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525" marR="55525" marT="15351" marB="153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권성일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前 태산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LCD 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인사팀장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)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5525" marR="55525" marT="15351" marB="153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782 833 1745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5525" marR="55525" marT="15351" marB="153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12345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5525" marR="55525" marT="15351" marB="153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  <a:hlinkClick r:id="rId2"/>
                        </a:rPr>
                        <a:t>https://zoom.us/j/7828331745?pwd=eE5uZnc2dWM4VE50ZzB5cjFCeFQzdz09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5525" marR="55525" marT="15351" marB="153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5451057"/>
                  </a:ext>
                </a:extLst>
              </a:tr>
              <a:tr h="51275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 smtClean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13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5525" marR="55525" marT="15351" marB="15351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융합디자인전공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(28)(29)(30)</a:t>
                      </a:r>
                      <a:endParaRPr lang="ko-KR" altLang="en-US" sz="900" kern="0" spc="0" dirty="0">
                        <a:solidFill>
                          <a:srgbClr val="0033CC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525" marR="55525" marT="15351" marB="153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 err="1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안명용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플레이 아카데미 </a:t>
                      </a:r>
                      <a:r>
                        <a:rPr lang="ko-KR" altLang="en-US" sz="800" kern="0" spc="0" dirty="0" err="1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취업컨설팅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)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5525" marR="55525" marT="15351" marB="153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636 765 5038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5525" marR="55525" marT="15351" marB="153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12345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5525" marR="55525" marT="15351" marB="153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  <a:hlinkClick r:id="rId5"/>
                        </a:rPr>
                        <a:t>https://us02web.zoom.us/j/6367655038?pwd=a3ByLzlMc2FrelVmMlJPT3Q2RVhydz09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5525" marR="55525" marT="15351" marB="1535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965615"/>
                  </a:ext>
                </a:extLst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4295509"/>
              </p:ext>
            </p:extLst>
          </p:nvPr>
        </p:nvGraphicFramePr>
        <p:xfrm>
          <a:off x="402408" y="1404858"/>
          <a:ext cx="8943781" cy="615442"/>
        </p:xfrm>
        <a:graphic>
          <a:graphicData uri="http://schemas.openxmlformats.org/drawingml/2006/table">
            <a:tbl>
              <a:tblPr/>
              <a:tblGrid>
                <a:gridCol w="355598">
                  <a:extLst>
                    <a:ext uri="{9D8B030D-6E8A-4147-A177-3AD203B41FA5}">
                      <a16:colId xmlns:a16="http://schemas.microsoft.com/office/drawing/2014/main" val="2333061209"/>
                    </a:ext>
                  </a:extLst>
                </a:gridCol>
                <a:gridCol w="459767">
                  <a:extLst>
                    <a:ext uri="{9D8B030D-6E8A-4147-A177-3AD203B41FA5}">
                      <a16:colId xmlns:a16="http://schemas.microsoft.com/office/drawing/2014/main" val="1996931914"/>
                    </a:ext>
                  </a:extLst>
                </a:gridCol>
                <a:gridCol w="1754767">
                  <a:extLst>
                    <a:ext uri="{9D8B030D-6E8A-4147-A177-3AD203B41FA5}">
                      <a16:colId xmlns:a16="http://schemas.microsoft.com/office/drawing/2014/main" val="32966059"/>
                    </a:ext>
                  </a:extLst>
                </a:gridCol>
                <a:gridCol w="1403465">
                  <a:extLst>
                    <a:ext uri="{9D8B030D-6E8A-4147-A177-3AD203B41FA5}">
                      <a16:colId xmlns:a16="http://schemas.microsoft.com/office/drawing/2014/main" val="277644943"/>
                    </a:ext>
                  </a:extLst>
                </a:gridCol>
                <a:gridCol w="1099548">
                  <a:extLst>
                    <a:ext uri="{9D8B030D-6E8A-4147-A177-3AD203B41FA5}">
                      <a16:colId xmlns:a16="http://schemas.microsoft.com/office/drawing/2014/main" val="2621173672"/>
                    </a:ext>
                  </a:extLst>
                </a:gridCol>
                <a:gridCol w="415737">
                  <a:extLst>
                    <a:ext uri="{9D8B030D-6E8A-4147-A177-3AD203B41FA5}">
                      <a16:colId xmlns:a16="http://schemas.microsoft.com/office/drawing/2014/main" val="4023354683"/>
                    </a:ext>
                  </a:extLst>
                </a:gridCol>
                <a:gridCol w="3454899">
                  <a:extLst>
                    <a:ext uri="{9D8B030D-6E8A-4147-A177-3AD203B41FA5}">
                      <a16:colId xmlns:a16="http://schemas.microsoft.com/office/drawing/2014/main" val="616738760"/>
                    </a:ext>
                  </a:extLst>
                </a:gridCol>
              </a:tblGrid>
              <a:tr h="61544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조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일자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해당학과</a:t>
                      </a:r>
                      <a:r>
                        <a:rPr lang="en-US" altLang="ko-KR" sz="10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</a:t>
                      </a: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분반</a:t>
                      </a:r>
                      <a:r>
                        <a:rPr lang="en-US" altLang="ko-KR" sz="10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)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강사</a:t>
                      </a:r>
                      <a:r>
                        <a:rPr lang="en-US" altLang="ko-KR" sz="10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</a:t>
                      </a: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소속</a:t>
                      </a:r>
                      <a:r>
                        <a:rPr lang="en-US" altLang="ko-KR" sz="10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)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ID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비밀번호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ZOOM</a:t>
                      </a: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주소</a:t>
                      </a: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</a:t>
                      </a: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URL)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4959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78088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30537CF-9A16-403C-9560-772739DFC0FA}"/>
              </a:ext>
            </a:extLst>
          </p:cNvPr>
          <p:cNvSpPr/>
          <p:nvPr/>
        </p:nvSpPr>
        <p:spPr>
          <a:xfrm>
            <a:off x="56456" y="836712"/>
            <a:ext cx="4968552" cy="3987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PC</a:t>
            </a: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참여방법</a:t>
            </a:r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(1)</a:t>
            </a:r>
            <a:endParaRPr lang="ko-KR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87706CC-A3DC-42A6-8D40-79254FAE5860}"/>
              </a:ext>
            </a:extLst>
          </p:cNvPr>
          <p:cNvSpPr txBox="1"/>
          <p:nvPr/>
        </p:nvSpPr>
        <p:spPr>
          <a:xfrm>
            <a:off x="776536" y="2137961"/>
            <a:ext cx="410445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rgbClr val="0000FF"/>
                </a:solidFill>
              </a:rPr>
              <a:t>2</a:t>
            </a:r>
            <a:r>
              <a:rPr lang="ko-KR" altLang="en-US" b="1" dirty="0">
                <a:solidFill>
                  <a:srgbClr val="0000FF"/>
                </a:solidFill>
              </a:rPr>
              <a:t>단계 </a:t>
            </a:r>
            <a:r>
              <a:rPr lang="en-US" altLang="ko-KR" b="1" dirty="0">
                <a:solidFill>
                  <a:srgbClr val="0000FF"/>
                </a:solidFill>
              </a:rPr>
              <a:t>: </a:t>
            </a:r>
          </a:p>
          <a:p>
            <a:pPr algn="ctr"/>
            <a:r>
              <a:rPr lang="en-US" altLang="ko-KR" sz="1600" b="1" dirty="0"/>
              <a:t>ZOOM </a:t>
            </a:r>
            <a:r>
              <a:rPr lang="ko-KR" altLang="en-US" sz="1600" b="1" dirty="0"/>
              <a:t>홈페이지</a:t>
            </a:r>
            <a:r>
              <a:rPr lang="en-US" altLang="ko-KR" sz="1600" b="1" dirty="0"/>
              <a:t>(ZOOM.US) </a:t>
            </a:r>
            <a:r>
              <a:rPr lang="ko-KR" altLang="en-US" sz="1600" b="1" dirty="0"/>
              <a:t>접속</a:t>
            </a:r>
            <a:endParaRPr lang="en-US" altLang="ko-KR" sz="1600" b="1" dirty="0"/>
          </a:p>
          <a:p>
            <a:r>
              <a:rPr lang="ko-KR" altLang="en-US" sz="1600" b="1" dirty="0">
                <a:solidFill>
                  <a:srgbClr val="0000FF"/>
                </a:solidFill>
              </a:rPr>
              <a:t>①솔루션 → ②회의 및 대화 클릭 → </a:t>
            </a:r>
            <a:endParaRPr lang="en-US" altLang="ko-KR" sz="1600" b="1" dirty="0">
              <a:solidFill>
                <a:srgbClr val="0000FF"/>
              </a:solidFill>
            </a:endParaRPr>
          </a:p>
          <a:p>
            <a:r>
              <a:rPr lang="ko-KR" altLang="en-US" sz="1600" b="1" dirty="0">
                <a:solidFill>
                  <a:srgbClr val="0000FF"/>
                </a:solidFill>
              </a:rPr>
              <a:t>③하단에 회의용 </a:t>
            </a:r>
            <a:r>
              <a:rPr lang="en-US" altLang="ko-KR" sz="1600" b="1" dirty="0">
                <a:solidFill>
                  <a:srgbClr val="0000FF"/>
                </a:solidFill>
              </a:rPr>
              <a:t>Zoom</a:t>
            </a:r>
            <a:r>
              <a:rPr lang="ko-KR" altLang="en-US" sz="1600" b="1" dirty="0">
                <a:solidFill>
                  <a:srgbClr val="0000FF"/>
                </a:solidFill>
              </a:rPr>
              <a:t>클라이언트 다운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461D9B1-EC97-4898-B966-34479089DD46}"/>
              </a:ext>
            </a:extLst>
          </p:cNvPr>
          <p:cNvSpPr txBox="1"/>
          <p:nvPr/>
        </p:nvSpPr>
        <p:spPr>
          <a:xfrm>
            <a:off x="5393287" y="2132856"/>
            <a:ext cx="381740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rgbClr val="0000FF"/>
                </a:solidFill>
              </a:rPr>
              <a:t>3</a:t>
            </a:r>
            <a:r>
              <a:rPr lang="ko-KR" altLang="en-US" b="1" dirty="0">
                <a:solidFill>
                  <a:srgbClr val="0000FF"/>
                </a:solidFill>
              </a:rPr>
              <a:t>단계 </a:t>
            </a:r>
            <a:r>
              <a:rPr lang="en-US" altLang="ko-KR" b="1" dirty="0"/>
              <a:t>: </a:t>
            </a:r>
          </a:p>
          <a:p>
            <a:pPr algn="ctr"/>
            <a:r>
              <a:rPr lang="en-US" altLang="ko-KR" sz="1600" b="1" dirty="0"/>
              <a:t>ZOOM</a:t>
            </a:r>
            <a:r>
              <a:rPr lang="ko-KR" altLang="en-US" sz="1600" b="1" dirty="0"/>
              <a:t>홈페이지 우측상단 </a:t>
            </a:r>
            <a:endParaRPr lang="en-US" altLang="ko-KR" sz="1600" b="1" dirty="0"/>
          </a:p>
          <a:p>
            <a:pPr algn="ctr"/>
            <a:r>
              <a:rPr lang="ko-KR" altLang="en-US" sz="1600" b="1" dirty="0"/>
              <a:t>무료가입하기 클릭 후 가입</a:t>
            </a:r>
            <a:endParaRPr lang="en-US" altLang="ko-KR" sz="1600" b="1" dirty="0"/>
          </a:p>
          <a:p>
            <a:pPr algn="ctr"/>
            <a:r>
              <a:rPr lang="en-US" altLang="ko-KR" sz="1600" b="1" dirty="0"/>
              <a:t>(</a:t>
            </a:r>
            <a:r>
              <a:rPr lang="ko-KR" altLang="en-US" sz="1600" b="1" dirty="0"/>
              <a:t>기존 구글 메일 바로 접속가능</a:t>
            </a:r>
            <a:r>
              <a:rPr lang="en-US" altLang="ko-KR" sz="1600" b="1" dirty="0"/>
              <a:t>)</a:t>
            </a:r>
          </a:p>
        </p:txBody>
      </p:sp>
      <p:pic>
        <p:nvPicPr>
          <p:cNvPr id="28" name="그림 27" descr="스크린샷, 모니터, 앉아있는, 전면이(가) 표시된 사진&#10;&#10;자동 생성된 설명">
            <a:extLst>
              <a:ext uri="{FF2B5EF4-FFF2-40B4-BE49-F238E27FC236}">
                <a16:creationId xmlns:a16="http://schemas.microsoft.com/office/drawing/2014/main" id="{731DD72C-DB9F-4B1C-A4EF-FAD0D6CB72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3256" y="3440429"/>
            <a:ext cx="3676823" cy="2895517"/>
          </a:xfrm>
          <a:prstGeom prst="rect">
            <a:avLst/>
          </a:prstGeom>
        </p:spPr>
      </p:pic>
      <p:pic>
        <p:nvPicPr>
          <p:cNvPr id="50" name="그림 49" descr="스크린샷이(가) 표시된 사진&#10;&#10;자동 생성된 설명">
            <a:extLst>
              <a:ext uri="{FF2B5EF4-FFF2-40B4-BE49-F238E27FC236}">
                <a16:creationId xmlns:a16="http://schemas.microsoft.com/office/drawing/2014/main" id="{FD832EA6-5F13-49E7-8677-ADD90603CE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123" y="3460634"/>
            <a:ext cx="3448050" cy="2908930"/>
          </a:xfrm>
          <a:prstGeom prst="rect">
            <a:avLst/>
          </a:prstGeom>
        </p:spPr>
      </p:pic>
      <p:sp>
        <p:nvSpPr>
          <p:cNvPr id="53" name="직사각형 52">
            <a:extLst>
              <a:ext uri="{FF2B5EF4-FFF2-40B4-BE49-F238E27FC236}">
                <a16:creationId xmlns:a16="http://schemas.microsoft.com/office/drawing/2014/main" id="{CB082429-D35D-448A-8E68-2997FF2F33B5}"/>
              </a:ext>
            </a:extLst>
          </p:cNvPr>
          <p:cNvSpPr/>
          <p:nvPr/>
        </p:nvSpPr>
        <p:spPr>
          <a:xfrm>
            <a:off x="8380510" y="3929662"/>
            <a:ext cx="748954" cy="38326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b="1" dirty="0">
              <a:solidFill>
                <a:srgbClr val="0000FF"/>
              </a:solidFill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083CD30D-2EE6-4DCA-83D9-B5BEC3B34731}"/>
              </a:ext>
            </a:extLst>
          </p:cNvPr>
          <p:cNvSpPr txBox="1"/>
          <p:nvPr/>
        </p:nvSpPr>
        <p:spPr>
          <a:xfrm>
            <a:off x="488504" y="1484784"/>
            <a:ext cx="8496944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rgbClr val="0000FF"/>
                </a:solidFill>
              </a:rPr>
              <a:t>1</a:t>
            </a:r>
            <a:r>
              <a:rPr lang="ko-KR" altLang="en-US" b="1" dirty="0">
                <a:solidFill>
                  <a:srgbClr val="0000FF"/>
                </a:solidFill>
              </a:rPr>
              <a:t>단계 </a:t>
            </a:r>
            <a:r>
              <a:rPr lang="en-US" altLang="ko-KR" b="1" dirty="0">
                <a:solidFill>
                  <a:srgbClr val="0000FF"/>
                </a:solidFill>
              </a:rPr>
              <a:t>: </a:t>
            </a:r>
            <a:r>
              <a:rPr lang="ko-KR" altLang="en-US" b="1" u="sng" dirty="0"/>
              <a:t>해당학과 회의 </a:t>
            </a:r>
            <a:r>
              <a:rPr lang="en-US" altLang="ko-KR" b="1" u="sng" dirty="0"/>
              <a:t>ID(</a:t>
            </a:r>
            <a:r>
              <a:rPr lang="ko-KR" altLang="en-US" b="1" u="sng" dirty="0"/>
              <a:t>앞 </a:t>
            </a:r>
            <a:r>
              <a:rPr lang="en-US" altLang="ko-KR" b="1" u="sng" dirty="0"/>
              <a:t>page</a:t>
            </a:r>
            <a:r>
              <a:rPr lang="ko-KR" altLang="en-US" b="1" u="sng" dirty="0"/>
              <a:t>참조</a:t>
            </a:r>
            <a:r>
              <a:rPr lang="en-US" altLang="ko-KR" b="1" u="sng" dirty="0"/>
              <a:t>), </a:t>
            </a:r>
            <a:r>
              <a:rPr lang="ko-KR" altLang="en-US" b="1" u="sng" dirty="0"/>
              <a:t>회의비밀번호</a:t>
            </a:r>
            <a:r>
              <a:rPr lang="en-US" altLang="ko-KR" b="1" u="sng" dirty="0"/>
              <a:t>(12345) </a:t>
            </a:r>
            <a:r>
              <a:rPr lang="ko-KR" altLang="en-US" b="1" u="sng" dirty="0"/>
              <a:t>확인</a:t>
            </a:r>
          </a:p>
        </p:txBody>
      </p:sp>
      <p:sp>
        <p:nvSpPr>
          <p:cNvPr id="16" name="사각형 6">
            <a:extLst>
              <a:ext uri="{FF2B5EF4-FFF2-40B4-BE49-F238E27FC236}">
                <a16:creationId xmlns:a16="http://schemas.microsoft.com/office/drawing/2014/main" id="{FC1D2B7B-3927-446F-A3AA-C7F68572C7E0}"/>
              </a:ext>
            </a:extLst>
          </p:cNvPr>
          <p:cNvSpPr/>
          <p:nvPr/>
        </p:nvSpPr>
        <p:spPr>
          <a:xfrm>
            <a:off x="0" y="1"/>
            <a:ext cx="9906000" cy="674688"/>
          </a:xfrm>
          <a:prstGeom prst="rect">
            <a:avLst/>
          </a:prstGeom>
          <a:solidFill>
            <a:srgbClr val="93D1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570" dirty="0">
              <a:solidFill>
                <a:prstClr val="white"/>
              </a:solidFill>
              <a:ea typeface="맑은 고딕" panose="020B0503020000020004" pitchFamily="50" charset="-127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826336AC-2D25-469B-8B2B-8F89069DC6FC}"/>
              </a:ext>
            </a:extLst>
          </p:cNvPr>
          <p:cNvSpPr/>
          <p:nvPr/>
        </p:nvSpPr>
        <p:spPr>
          <a:xfrm>
            <a:off x="0" y="674689"/>
            <a:ext cx="9906000" cy="33337"/>
          </a:xfrm>
          <a:prstGeom prst="rect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350"/>
          </a:p>
        </p:txBody>
      </p:sp>
      <p:sp>
        <p:nvSpPr>
          <p:cNvPr id="13" name="Text Box 22">
            <a:extLst>
              <a:ext uri="{FF2B5EF4-FFF2-40B4-BE49-F238E27FC236}">
                <a16:creationId xmlns:a16="http://schemas.microsoft.com/office/drawing/2014/main" id="{1CA6B9F3-1266-4812-A251-45DF71B5D9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2743"/>
            <a:ext cx="10065568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ko-KR" sz="28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Ⅳ. ZOOM </a:t>
            </a:r>
            <a:r>
              <a:rPr lang="ko-KR" altLang="en-US" sz="28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이용 자기소개서 워크숍</a:t>
            </a:r>
            <a:r>
              <a:rPr lang="en-US" altLang="ko-KR" sz="28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(PC </a:t>
            </a:r>
            <a:r>
              <a:rPr lang="ko-KR" altLang="en-US" sz="28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참여방법</a:t>
            </a:r>
            <a:r>
              <a:rPr lang="en-US" altLang="ko-KR" sz="28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4383153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30537CF-9A16-403C-9560-772739DFC0FA}"/>
              </a:ext>
            </a:extLst>
          </p:cNvPr>
          <p:cNvSpPr/>
          <p:nvPr/>
        </p:nvSpPr>
        <p:spPr>
          <a:xfrm>
            <a:off x="56456" y="836712"/>
            <a:ext cx="4968552" cy="3987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PC</a:t>
            </a: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참여방법</a:t>
            </a:r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(2)</a:t>
            </a:r>
            <a:endParaRPr lang="ko-KR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87706CC-A3DC-42A6-8D40-79254FAE5860}"/>
              </a:ext>
            </a:extLst>
          </p:cNvPr>
          <p:cNvSpPr txBox="1"/>
          <p:nvPr/>
        </p:nvSpPr>
        <p:spPr>
          <a:xfrm>
            <a:off x="704528" y="1796369"/>
            <a:ext cx="410445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rgbClr val="0000FF"/>
                </a:solidFill>
              </a:rPr>
              <a:t>4</a:t>
            </a:r>
            <a:r>
              <a:rPr lang="ko-KR" altLang="en-US" b="1" dirty="0">
                <a:solidFill>
                  <a:srgbClr val="0000FF"/>
                </a:solidFill>
              </a:rPr>
              <a:t>단계 </a:t>
            </a:r>
            <a:r>
              <a:rPr lang="en-US" altLang="ko-KR" b="1" dirty="0">
                <a:solidFill>
                  <a:srgbClr val="0000FF"/>
                </a:solidFill>
              </a:rPr>
              <a:t>: </a:t>
            </a:r>
          </a:p>
          <a:p>
            <a:pPr algn="ctr"/>
            <a:r>
              <a:rPr lang="ko-KR" altLang="en-US" sz="1600" b="1" dirty="0"/>
              <a:t>다운받은 </a:t>
            </a:r>
            <a:r>
              <a:rPr lang="en-US" altLang="ko-KR" sz="1600" b="1" dirty="0"/>
              <a:t>ZOOM </a:t>
            </a:r>
            <a:r>
              <a:rPr lang="ko-KR" altLang="en-US" sz="1600" b="1" dirty="0"/>
              <a:t>실행 및 로그인</a:t>
            </a:r>
            <a:endParaRPr lang="ko-KR" altLang="en-US" sz="1600" b="1" dirty="0">
              <a:solidFill>
                <a:srgbClr val="0000FF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461D9B1-EC97-4898-B966-34479089DD46}"/>
              </a:ext>
            </a:extLst>
          </p:cNvPr>
          <p:cNvSpPr txBox="1"/>
          <p:nvPr/>
        </p:nvSpPr>
        <p:spPr>
          <a:xfrm>
            <a:off x="5503177" y="1769977"/>
            <a:ext cx="410445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rgbClr val="0000FF"/>
                </a:solidFill>
              </a:rPr>
              <a:t>5</a:t>
            </a:r>
            <a:r>
              <a:rPr lang="ko-KR" altLang="en-US" b="1" dirty="0">
                <a:solidFill>
                  <a:srgbClr val="0000FF"/>
                </a:solidFill>
              </a:rPr>
              <a:t>단계</a:t>
            </a:r>
            <a:endParaRPr lang="en-US" altLang="ko-KR" b="1" dirty="0">
              <a:solidFill>
                <a:srgbClr val="0000FF"/>
              </a:solidFill>
            </a:endParaRPr>
          </a:p>
          <a:p>
            <a:pPr algn="ctr"/>
            <a:r>
              <a:rPr lang="en-US" altLang="ko-KR" sz="1600" b="1" dirty="0"/>
              <a:t>1</a:t>
            </a:r>
            <a:r>
              <a:rPr lang="ko-KR" altLang="en-US" sz="1600" b="1" dirty="0"/>
              <a:t>단계의 </a:t>
            </a:r>
            <a:r>
              <a:rPr lang="ko-KR" altLang="en-US" sz="1600" b="1" dirty="0">
                <a:solidFill>
                  <a:srgbClr val="0000FF"/>
                </a:solidFill>
              </a:rPr>
              <a:t>①공지된 회의참가번호 입력</a:t>
            </a:r>
            <a:endParaRPr lang="en-US" altLang="ko-KR" sz="1600" b="1" dirty="0">
              <a:solidFill>
                <a:srgbClr val="0000FF"/>
              </a:solidFill>
            </a:endParaRPr>
          </a:p>
          <a:p>
            <a:pPr algn="ctr"/>
            <a:r>
              <a:rPr lang="ko-KR" altLang="en-US" sz="1600" b="1" dirty="0">
                <a:solidFill>
                  <a:srgbClr val="0000FF"/>
                </a:solidFill>
              </a:rPr>
              <a:t>②본인 학번</a:t>
            </a:r>
            <a:r>
              <a:rPr lang="en-US" altLang="ko-KR" sz="1600" b="1" dirty="0">
                <a:solidFill>
                  <a:srgbClr val="0000FF"/>
                </a:solidFill>
              </a:rPr>
              <a:t>_</a:t>
            </a:r>
            <a:r>
              <a:rPr lang="ko-KR" altLang="en-US" sz="1600" b="1" dirty="0">
                <a:solidFill>
                  <a:srgbClr val="0000FF"/>
                </a:solidFill>
              </a:rPr>
              <a:t>학과</a:t>
            </a:r>
            <a:r>
              <a:rPr lang="en-US" altLang="ko-KR" sz="1600" b="1" dirty="0">
                <a:solidFill>
                  <a:srgbClr val="0000FF"/>
                </a:solidFill>
              </a:rPr>
              <a:t>_</a:t>
            </a:r>
            <a:r>
              <a:rPr lang="ko-KR" altLang="en-US" sz="1600" b="1" dirty="0">
                <a:solidFill>
                  <a:srgbClr val="0000FF"/>
                </a:solidFill>
              </a:rPr>
              <a:t>이름 입력 후 참가</a:t>
            </a:r>
            <a:endParaRPr lang="en-US" altLang="ko-KR" sz="1600" b="1" dirty="0">
              <a:solidFill>
                <a:srgbClr val="0000FF"/>
              </a:solidFill>
            </a:endParaRPr>
          </a:p>
          <a:p>
            <a:pPr algn="ctr"/>
            <a:r>
              <a:rPr lang="ko-KR" altLang="en-US" sz="1600" b="1" dirty="0">
                <a:solidFill>
                  <a:srgbClr val="0000FF"/>
                </a:solidFill>
              </a:rPr>
              <a:t>또는 </a:t>
            </a:r>
            <a:r>
              <a:rPr lang="en-US" altLang="ko-KR" sz="1600" b="1" dirty="0">
                <a:solidFill>
                  <a:srgbClr val="0000FF"/>
                </a:solidFill>
              </a:rPr>
              <a:t>ZOOM</a:t>
            </a:r>
            <a:r>
              <a:rPr lang="ko-KR" altLang="en-US" sz="1600" b="1" dirty="0">
                <a:solidFill>
                  <a:srgbClr val="0000FF"/>
                </a:solidFill>
              </a:rPr>
              <a:t> </a:t>
            </a:r>
            <a:r>
              <a:rPr lang="en-US" altLang="ko-KR" sz="1600" b="1" dirty="0">
                <a:solidFill>
                  <a:srgbClr val="0000FF"/>
                </a:solidFill>
              </a:rPr>
              <a:t>URL</a:t>
            </a:r>
            <a:r>
              <a:rPr lang="ko-KR" altLang="en-US" sz="1600" b="1" dirty="0">
                <a:solidFill>
                  <a:srgbClr val="0000FF"/>
                </a:solidFill>
              </a:rPr>
              <a:t>를 인터넷주소창에 입력 </a:t>
            </a:r>
            <a:endParaRPr lang="en-US" altLang="ko-KR" sz="1600" b="1" dirty="0">
              <a:solidFill>
                <a:srgbClr val="0000FF"/>
              </a:solidFill>
            </a:endParaRPr>
          </a:p>
        </p:txBody>
      </p:sp>
      <p:pic>
        <p:nvPicPr>
          <p:cNvPr id="33" name="그림 32" descr="스크린샷이(가) 표시된 사진&#10;&#10;자동 생성된 설명">
            <a:extLst>
              <a:ext uri="{FF2B5EF4-FFF2-40B4-BE49-F238E27FC236}">
                <a16:creationId xmlns:a16="http://schemas.microsoft.com/office/drawing/2014/main" id="{F7879D2F-CEBA-4317-AB22-2A7AA66792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968" y="2990786"/>
            <a:ext cx="4003575" cy="3162666"/>
          </a:xfrm>
          <a:prstGeom prst="rect">
            <a:avLst/>
          </a:prstGeom>
        </p:spPr>
      </p:pic>
      <p:pic>
        <p:nvPicPr>
          <p:cNvPr id="36" name="그림 35" descr="스크린샷이(가) 표시된 사진&#10;&#10;자동 생성된 설명">
            <a:extLst>
              <a:ext uri="{FF2B5EF4-FFF2-40B4-BE49-F238E27FC236}">
                <a16:creationId xmlns:a16="http://schemas.microsoft.com/office/drawing/2014/main" id="{395402A0-5911-44B7-BB0E-5636500CBB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8579" y="3066751"/>
            <a:ext cx="3787550" cy="3170561"/>
          </a:xfrm>
          <a:prstGeom prst="rect">
            <a:avLst/>
          </a:prstGeom>
        </p:spPr>
      </p:pic>
      <p:sp>
        <p:nvSpPr>
          <p:cNvPr id="22" name="직사각형 21">
            <a:extLst>
              <a:ext uri="{FF2B5EF4-FFF2-40B4-BE49-F238E27FC236}">
                <a16:creationId xmlns:a16="http://schemas.microsoft.com/office/drawing/2014/main" id="{63767103-44B1-4263-B5C5-576B566D4A7E}"/>
              </a:ext>
            </a:extLst>
          </p:cNvPr>
          <p:cNvSpPr/>
          <p:nvPr/>
        </p:nvSpPr>
        <p:spPr>
          <a:xfrm>
            <a:off x="7113240" y="4818114"/>
            <a:ext cx="1584176" cy="269707"/>
          </a:xfrm>
          <a:prstGeom prst="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학번</a:t>
            </a:r>
            <a:r>
              <a:rPr lang="en-US" altLang="ko-KR" sz="1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</a:t>
            </a:r>
            <a:r>
              <a:rPr lang="ko-KR" altLang="en-US" sz="1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학과</a:t>
            </a:r>
            <a:r>
              <a:rPr lang="en-US" altLang="ko-KR" sz="1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</a:t>
            </a:r>
            <a:r>
              <a:rPr lang="ko-KR" altLang="en-US" sz="1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홍길동</a:t>
            </a: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B04FA97A-5E3C-4E48-B37D-42012648F4B4}"/>
              </a:ext>
            </a:extLst>
          </p:cNvPr>
          <p:cNvSpPr/>
          <p:nvPr/>
        </p:nvSpPr>
        <p:spPr>
          <a:xfrm>
            <a:off x="7113240" y="4475098"/>
            <a:ext cx="1584176" cy="288900"/>
          </a:xfrm>
          <a:prstGeom prst="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rgbClr val="0000FF"/>
                </a:solidFill>
              </a:rPr>
              <a:t>000 000 0000</a:t>
            </a:r>
            <a:endParaRPr lang="ko-KR" altLang="en-US" sz="1600" b="1" dirty="0">
              <a:solidFill>
                <a:srgbClr val="0000FF"/>
              </a:solidFill>
            </a:endParaRPr>
          </a:p>
        </p:txBody>
      </p:sp>
      <p:sp>
        <p:nvSpPr>
          <p:cNvPr id="19" name="사각형 6">
            <a:extLst>
              <a:ext uri="{FF2B5EF4-FFF2-40B4-BE49-F238E27FC236}">
                <a16:creationId xmlns:a16="http://schemas.microsoft.com/office/drawing/2014/main" id="{C940A046-564A-4EA7-BD29-9B4BE14996F1}"/>
              </a:ext>
            </a:extLst>
          </p:cNvPr>
          <p:cNvSpPr/>
          <p:nvPr/>
        </p:nvSpPr>
        <p:spPr>
          <a:xfrm>
            <a:off x="0" y="1"/>
            <a:ext cx="9906000" cy="674688"/>
          </a:xfrm>
          <a:prstGeom prst="rect">
            <a:avLst/>
          </a:prstGeom>
          <a:solidFill>
            <a:srgbClr val="93D1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570" dirty="0">
              <a:solidFill>
                <a:prstClr val="white"/>
              </a:solidFill>
              <a:ea typeface="맑은 고딕" panose="020B0503020000020004" pitchFamily="50" charset="-127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FB264410-DD68-46FE-B74D-C54F9E89B46D}"/>
              </a:ext>
            </a:extLst>
          </p:cNvPr>
          <p:cNvSpPr/>
          <p:nvPr/>
        </p:nvSpPr>
        <p:spPr>
          <a:xfrm>
            <a:off x="0" y="674689"/>
            <a:ext cx="9906000" cy="33337"/>
          </a:xfrm>
          <a:prstGeom prst="rect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350"/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A342788D-54BD-4598-A782-99DA23FFCE22}"/>
              </a:ext>
            </a:extLst>
          </p:cNvPr>
          <p:cNvSpPr/>
          <p:nvPr/>
        </p:nvSpPr>
        <p:spPr>
          <a:xfrm>
            <a:off x="2475110" y="4279844"/>
            <a:ext cx="461666" cy="60565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말풍선: 타원형 3">
            <a:extLst>
              <a:ext uri="{FF2B5EF4-FFF2-40B4-BE49-F238E27FC236}">
                <a16:creationId xmlns:a16="http://schemas.microsoft.com/office/drawing/2014/main" id="{0EB2F964-7ECB-4ACC-83EA-EB4882BCBAF3}"/>
              </a:ext>
            </a:extLst>
          </p:cNvPr>
          <p:cNvSpPr/>
          <p:nvPr/>
        </p:nvSpPr>
        <p:spPr>
          <a:xfrm>
            <a:off x="2648744" y="3501008"/>
            <a:ext cx="909265" cy="648072"/>
          </a:xfrm>
          <a:prstGeom prst="wedgeEllipseCallou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참가클릭</a:t>
            </a:r>
          </a:p>
        </p:txBody>
      </p:sp>
      <p:sp>
        <p:nvSpPr>
          <p:cNvPr id="15" name="Text Box 22">
            <a:extLst>
              <a:ext uri="{FF2B5EF4-FFF2-40B4-BE49-F238E27FC236}">
                <a16:creationId xmlns:a16="http://schemas.microsoft.com/office/drawing/2014/main" id="{BBE59FA1-31F1-46AA-971F-EFC5C12494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2743"/>
            <a:ext cx="10065568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ko-KR" sz="28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Ⅳ. ZOOM </a:t>
            </a:r>
            <a:r>
              <a:rPr lang="ko-KR" altLang="en-US" sz="28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이용 자기소개서 워크숍</a:t>
            </a:r>
            <a:r>
              <a:rPr lang="en-US" altLang="ko-KR" sz="28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(PC </a:t>
            </a:r>
            <a:r>
              <a:rPr lang="ko-KR" altLang="en-US" sz="28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참여방법</a:t>
            </a:r>
            <a:r>
              <a:rPr lang="en-US" altLang="ko-KR" sz="28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72830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슬라이드 번호 개체 틀 2"/>
          <p:cNvSpPr>
            <a:spLocks noGrp="1"/>
          </p:cNvSpPr>
          <p:nvPr>
            <p:ph type="sldNum" sz="quarter" idx="12"/>
          </p:nvPr>
        </p:nvSpPr>
        <p:spPr bwMode="auto">
          <a:xfrm>
            <a:off x="2172572" y="6377011"/>
            <a:ext cx="2003494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itchFamily="34" charset="0"/>
                <a:ea typeface="HY그래픽M" pitchFamily="18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itchFamily="34" charset="0"/>
                <a:ea typeface="HY그래픽M" pitchFamily="18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itchFamily="34" charset="0"/>
                <a:ea typeface="HY그래픽M" pitchFamily="18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itchFamily="34" charset="0"/>
                <a:ea typeface="HY그래픽M" pitchFamily="18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itchFamily="34" charset="0"/>
                <a:ea typeface="HY그래픽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ea typeface="HY그래픽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ea typeface="HY그래픽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ea typeface="HY그래픽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ea typeface="HY그래픽M" pitchFamily="18" charset="-127"/>
              </a:defRPr>
            </a:lvl9pPr>
          </a:lstStyle>
          <a:p>
            <a:fld id="{FE8D4033-8564-4916-A690-509A03B75F23}" type="slidenum">
              <a:rPr lang="en-US" altLang="ko-KR">
                <a:solidFill>
                  <a:srgbClr val="7F7F7F"/>
                </a:solidFill>
                <a:latin typeface="맑은 고딕" pitchFamily="50" charset="-127"/>
                <a:ea typeface="맑은 고딕" pitchFamily="50" charset="-127"/>
              </a:rPr>
              <a:pPr/>
              <a:t>8</a:t>
            </a:fld>
            <a:endParaRPr lang="en-US" altLang="ko-KR">
              <a:solidFill>
                <a:srgbClr val="7F7F7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30537CF-9A16-403C-9560-772739DFC0FA}"/>
              </a:ext>
            </a:extLst>
          </p:cNvPr>
          <p:cNvSpPr/>
          <p:nvPr/>
        </p:nvSpPr>
        <p:spPr>
          <a:xfrm>
            <a:off x="200472" y="836712"/>
            <a:ext cx="4968552" cy="3987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스마트폰 참여방법</a:t>
            </a:r>
          </a:p>
        </p:txBody>
      </p:sp>
      <p:pic>
        <p:nvPicPr>
          <p:cNvPr id="6" name="그림 5" descr="키보드이(가) 표시된 사진&#10;&#10;자동 생성된 설명">
            <a:extLst>
              <a:ext uri="{FF2B5EF4-FFF2-40B4-BE49-F238E27FC236}">
                <a16:creationId xmlns:a16="http://schemas.microsoft.com/office/drawing/2014/main" id="{0A28350E-3A66-47BB-B7BC-D35C6A00A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8778" y="3663263"/>
            <a:ext cx="1781150" cy="2927677"/>
          </a:xfrm>
          <a:prstGeom prst="rect">
            <a:avLst/>
          </a:prstGeom>
          <a:ln>
            <a:solidFill>
              <a:srgbClr val="0000F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8" name="그림 7" descr="스크린샷이(가) 표시된 사진&#10;&#10;자동 생성된 설명">
            <a:extLst>
              <a:ext uri="{FF2B5EF4-FFF2-40B4-BE49-F238E27FC236}">
                <a16:creationId xmlns:a16="http://schemas.microsoft.com/office/drawing/2014/main" id="{2B808A78-51F8-4915-9EE1-3C951FC171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4243" y="3663263"/>
            <a:ext cx="1829144" cy="2992238"/>
          </a:xfrm>
          <a:prstGeom prst="rect">
            <a:avLst/>
          </a:prstGeom>
          <a:ln>
            <a:solidFill>
              <a:srgbClr val="0000F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2" name="그림 11" descr="지도, 텍스트이(가) 표시된 사진&#10;&#10;자동 생성된 설명">
            <a:extLst>
              <a:ext uri="{FF2B5EF4-FFF2-40B4-BE49-F238E27FC236}">
                <a16:creationId xmlns:a16="http://schemas.microsoft.com/office/drawing/2014/main" id="{6C4871D5-86F7-4CE4-B255-AF3881CCC5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2680" y="3651393"/>
            <a:ext cx="1998775" cy="3004108"/>
          </a:xfrm>
          <a:prstGeom prst="rect">
            <a:avLst/>
          </a:prstGeom>
          <a:ln>
            <a:solidFill>
              <a:srgbClr val="0000F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CEBEDCE2-9EE8-4423-9340-2117163A52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22" y="3663263"/>
            <a:ext cx="1944364" cy="2970275"/>
          </a:xfrm>
          <a:prstGeom prst="rect">
            <a:avLst/>
          </a:prstGeom>
          <a:ln>
            <a:solidFill>
              <a:srgbClr val="0000F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987706CC-A3DC-42A6-8D40-79254FAE5860}"/>
              </a:ext>
            </a:extLst>
          </p:cNvPr>
          <p:cNvSpPr txBox="1"/>
          <p:nvPr/>
        </p:nvSpPr>
        <p:spPr>
          <a:xfrm>
            <a:off x="-15552" y="2902525"/>
            <a:ext cx="206580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rgbClr val="0000FF"/>
                </a:solidFill>
              </a:rPr>
              <a:t>2</a:t>
            </a:r>
            <a:r>
              <a:rPr lang="ko-KR" altLang="en-US" b="1" dirty="0">
                <a:solidFill>
                  <a:srgbClr val="0000FF"/>
                </a:solidFill>
              </a:rPr>
              <a:t>단계 </a:t>
            </a:r>
            <a:r>
              <a:rPr lang="en-US" altLang="ko-KR" b="1" dirty="0">
                <a:solidFill>
                  <a:srgbClr val="0000FF"/>
                </a:solidFill>
              </a:rPr>
              <a:t>: </a:t>
            </a:r>
          </a:p>
          <a:p>
            <a:pPr algn="ctr"/>
            <a:r>
              <a:rPr lang="en-US" altLang="ko-KR" sz="1600" b="1" dirty="0"/>
              <a:t>ZOOM</a:t>
            </a:r>
            <a:r>
              <a:rPr lang="ko-KR" altLang="en-US" sz="1600" b="1" dirty="0"/>
              <a:t>어플 깔기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BF2FB76-93F9-4C28-8F23-B943F5E33D60}"/>
              </a:ext>
            </a:extLst>
          </p:cNvPr>
          <p:cNvSpPr txBox="1"/>
          <p:nvPr/>
        </p:nvSpPr>
        <p:spPr>
          <a:xfrm>
            <a:off x="2090639" y="2875303"/>
            <a:ext cx="206580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rgbClr val="0000FF"/>
                </a:solidFill>
              </a:rPr>
              <a:t>3</a:t>
            </a:r>
            <a:r>
              <a:rPr lang="ko-KR" altLang="en-US" b="1" dirty="0">
                <a:solidFill>
                  <a:srgbClr val="0000FF"/>
                </a:solidFill>
              </a:rPr>
              <a:t>단계 </a:t>
            </a:r>
            <a:r>
              <a:rPr lang="en-US" altLang="ko-KR" b="1" dirty="0">
                <a:solidFill>
                  <a:srgbClr val="0000FF"/>
                </a:solidFill>
              </a:rPr>
              <a:t>: </a:t>
            </a:r>
          </a:p>
          <a:p>
            <a:pPr algn="ctr"/>
            <a:r>
              <a:rPr lang="ko-KR" altLang="en-US" sz="1600" b="1" dirty="0"/>
              <a:t>회의참가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461D9B1-EC97-4898-B966-34479089DD46}"/>
              </a:ext>
            </a:extLst>
          </p:cNvPr>
          <p:cNvSpPr txBox="1"/>
          <p:nvPr/>
        </p:nvSpPr>
        <p:spPr>
          <a:xfrm>
            <a:off x="4067696" y="2839077"/>
            <a:ext cx="218144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rgbClr val="0000FF"/>
                </a:solidFill>
              </a:rPr>
              <a:t>4</a:t>
            </a:r>
            <a:r>
              <a:rPr lang="ko-KR" altLang="en-US" b="1" dirty="0">
                <a:solidFill>
                  <a:srgbClr val="0000FF"/>
                </a:solidFill>
              </a:rPr>
              <a:t>단계 </a:t>
            </a:r>
            <a:r>
              <a:rPr lang="en-US" altLang="ko-KR" b="1" dirty="0">
                <a:solidFill>
                  <a:srgbClr val="0000FF"/>
                </a:solidFill>
              </a:rPr>
              <a:t>: </a:t>
            </a:r>
          </a:p>
          <a:p>
            <a:pPr algn="ctr"/>
            <a:r>
              <a:rPr lang="en-US" altLang="ko-KR" sz="1600" b="1" dirty="0"/>
              <a:t>1</a:t>
            </a:r>
            <a:r>
              <a:rPr lang="ko-KR" altLang="en-US" sz="1600" b="1" dirty="0"/>
              <a:t>단계 예약번호 입력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9AFF525A-48B6-4D81-BFCF-4013F851A4E8}"/>
              </a:ext>
            </a:extLst>
          </p:cNvPr>
          <p:cNvSpPr/>
          <p:nvPr/>
        </p:nvSpPr>
        <p:spPr>
          <a:xfrm>
            <a:off x="6079728" y="4131513"/>
            <a:ext cx="1825323" cy="171802"/>
          </a:xfrm>
          <a:prstGeom prst="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solidFill>
                  <a:srgbClr val="0000FF"/>
                </a:solidFill>
              </a:rPr>
              <a:t>학번</a:t>
            </a:r>
            <a:r>
              <a:rPr lang="en-US" altLang="ko-KR" sz="1400" b="1" dirty="0">
                <a:solidFill>
                  <a:srgbClr val="0000FF"/>
                </a:solidFill>
              </a:rPr>
              <a:t>_</a:t>
            </a:r>
            <a:r>
              <a:rPr lang="ko-KR" altLang="en-US" sz="1400" b="1" dirty="0">
                <a:solidFill>
                  <a:srgbClr val="0000FF"/>
                </a:solidFill>
              </a:rPr>
              <a:t>학과</a:t>
            </a:r>
            <a:r>
              <a:rPr lang="en-US" altLang="ko-KR" sz="1400" b="1" dirty="0">
                <a:solidFill>
                  <a:srgbClr val="0000FF"/>
                </a:solidFill>
              </a:rPr>
              <a:t>_</a:t>
            </a:r>
            <a:r>
              <a:rPr lang="ko-KR" altLang="en-US" sz="1400" b="1" dirty="0">
                <a:solidFill>
                  <a:srgbClr val="0000FF"/>
                </a:solidFill>
              </a:rPr>
              <a:t>홍길동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4FCC2E0-EFB1-4774-A35F-BB43F946D111}"/>
              </a:ext>
            </a:extLst>
          </p:cNvPr>
          <p:cNvSpPr txBox="1"/>
          <p:nvPr/>
        </p:nvSpPr>
        <p:spPr>
          <a:xfrm>
            <a:off x="6033120" y="2839077"/>
            <a:ext cx="206580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rgbClr val="0000FF"/>
                </a:solidFill>
              </a:rPr>
              <a:t>5</a:t>
            </a:r>
            <a:r>
              <a:rPr lang="ko-KR" altLang="en-US" b="1" dirty="0">
                <a:solidFill>
                  <a:srgbClr val="0000FF"/>
                </a:solidFill>
              </a:rPr>
              <a:t>단계 </a:t>
            </a:r>
            <a:r>
              <a:rPr lang="en-US" altLang="ko-KR" b="1" dirty="0">
                <a:solidFill>
                  <a:srgbClr val="0000FF"/>
                </a:solidFill>
              </a:rPr>
              <a:t>: </a:t>
            </a:r>
          </a:p>
          <a:p>
            <a:pPr algn="ctr"/>
            <a:r>
              <a:rPr lang="ko-KR" altLang="en-US" sz="1600" b="1" dirty="0"/>
              <a:t>학번</a:t>
            </a:r>
            <a:r>
              <a:rPr lang="en-US" altLang="ko-KR" sz="1600" b="1" dirty="0"/>
              <a:t>,</a:t>
            </a:r>
            <a:r>
              <a:rPr lang="ko-KR" altLang="en-US" sz="1600" b="1" dirty="0"/>
              <a:t>이름입력</a:t>
            </a: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8C8E975E-9A55-4086-8296-608FDAFE6E89}"/>
              </a:ext>
            </a:extLst>
          </p:cNvPr>
          <p:cNvSpPr/>
          <p:nvPr/>
        </p:nvSpPr>
        <p:spPr>
          <a:xfrm>
            <a:off x="4157547" y="3829705"/>
            <a:ext cx="1825323" cy="171802"/>
          </a:xfrm>
          <a:prstGeom prst="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rgbClr val="0000FF"/>
                </a:solidFill>
              </a:rPr>
              <a:t>000 000 0000</a:t>
            </a:r>
            <a:endParaRPr lang="ko-KR" altLang="en-US" sz="1600" b="1" dirty="0">
              <a:solidFill>
                <a:srgbClr val="0000FF"/>
              </a:solidFill>
            </a:endParaRPr>
          </a:p>
        </p:txBody>
      </p:sp>
      <p:pic>
        <p:nvPicPr>
          <p:cNvPr id="5" name="그림 4" descr="나이프, 테이블이(가) 표시된 사진&#10;&#10;자동 생성된 설명">
            <a:extLst>
              <a:ext uri="{FF2B5EF4-FFF2-40B4-BE49-F238E27FC236}">
                <a16:creationId xmlns:a16="http://schemas.microsoft.com/office/drawing/2014/main" id="{7E8263D2-F8EB-41BD-9155-5D3CCA37A9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41" y="3785233"/>
            <a:ext cx="1636178" cy="692559"/>
          </a:xfrm>
          <a:prstGeom prst="rect">
            <a:avLst/>
          </a:prstGeom>
        </p:spPr>
      </p:pic>
      <p:sp>
        <p:nvSpPr>
          <p:cNvPr id="24" name="사각형 6">
            <a:extLst>
              <a:ext uri="{FF2B5EF4-FFF2-40B4-BE49-F238E27FC236}">
                <a16:creationId xmlns:a16="http://schemas.microsoft.com/office/drawing/2014/main" id="{4969F50F-ABA1-467A-814F-CA0CD46B6DFB}"/>
              </a:ext>
            </a:extLst>
          </p:cNvPr>
          <p:cNvSpPr/>
          <p:nvPr/>
        </p:nvSpPr>
        <p:spPr>
          <a:xfrm>
            <a:off x="-3385" y="-1487"/>
            <a:ext cx="9906000" cy="67468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570" dirty="0">
              <a:solidFill>
                <a:prstClr val="white"/>
              </a:solidFill>
              <a:highlight>
                <a:srgbClr val="FF0000"/>
              </a:highlight>
              <a:ea typeface="맑은 고딕" panose="020B0503020000020004" pitchFamily="50" charset="-127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1A14A60B-E4D4-4E1A-BA8B-513DB528E63B}"/>
              </a:ext>
            </a:extLst>
          </p:cNvPr>
          <p:cNvSpPr/>
          <p:nvPr/>
        </p:nvSpPr>
        <p:spPr>
          <a:xfrm>
            <a:off x="-22435" y="673201"/>
            <a:ext cx="9906000" cy="33337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350"/>
          </a:p>
        </p:txBody>
      </p:sp>
      <p:sp>
        <p:nvSpPr>
          <p:cNvPr id="32" name="Text Box 22">
            <a:extLst>
              <a:ext uri="{FF2B5EF4-FFF2-40B4-BE49-F238E27FC236}">
                <a16:creationId xmlns:a16="http://schemas.microsoft.com/office/drawing/2014/main" id="{F1F12012-0AD2-4F60-BB50-193C9BDF5C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06" y="59368"/>
            <a:ext cx="10065568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ko-KR" sz="28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Ⅳ. ZOOM </a:t>
            </a:r>
            <a:r>
              <a:rPr lang="ko-KR" altLang="en-US" sz="28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이용 자기소개서 워크숍</a:t>
            </a:r>
            <a:r>
              <a:rPr lang="en-US" altLang="ko-KR" sz="28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8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스마트폰 참여방법</a:t>
            </a:r>
            <a:r>
              <a:rPr lang="en-US" altLang="ko-KR" sz="28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 </a:t>
            </a:r>
          </a:p>
        </p:txBody>
      </p:sp>
      <p:pic>
        <p:nvPicPr>
          <p:cNvPr id="4" name="그림 3" descr="스크린샷이(가) 표시된 사진&#10;&#10;자동 생성된 설명">
            <a:extLst>
              <a:ext uri="{FF2B5EF4-FFF2-40B4-BE49-F238E27FC236}">
                <a16:creationId xmlns:a16="http://schemas.microsoft.com/office/drawing/2014/main" id="{5D2ECCCE-07C8-42CC-B90D-3E8D59C25F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17" y="2043047"/>
            <a:ext cx="5093984" cy="796030"/>
          </a:xfrm>
          <a:prstGeom prst="rect">
            <a:avLst/>
          </a:prstGeom>
        </p:spPr>
      </p:pic>
      <p:pic>
        <p:nvPicPr>
          <p:cNvPr id="7" name="그림 6" descr="스크린샷, 모니터, 화면이(가) 표시된 사진&#10;&#10;자동 생성된 설명">
            <a:extLst>
              <a:ext uri="{FF2B5EF4-FFF2-40B4-BE49-F238E27FC236}">
                <a16:creationId xmlns:a16="http://schemas.microsoft.com/office/drawing/2014/main" id="{2674DFA9-DD3C-4D4B-A8F7-C3744F2210B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5319" y="3651394"/>
            <a:ext cx="1895059" cy="300410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순서도: 처리 8">
            <a:extLst>
              <a:ext uri="{FF2B5EF4-FFF2-40B4-BE49-F238E27FC236}">
                <a16:creationId xmlns:a16="http://schemas.microsoft.com/office/drawing/2014/main" id="{9B52BE47-E140-49B5-92BA-98FF9C6C78F1}"/>
              </a:ext>
            </a:extLst>
          </p:cNvPr>
          <p:cNvSpPr/>
          <p:nvPr/>
        </p:nvSpPr>
        <p:spPr>
          <a:xfrm>
            <a:off x="8481392" y="4763244"/>
            <a:ext cx="792088" cy="576064"/>
          </a:xfrm>
          <a:prstGeom prst="flowChartProces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E88B175-E7AB-4BB6-AC60-3CFB220C94BD}"/>
              </a:ext>
            </a:extLst>
          </p:cNvPr>
          <p:cNvSpPr txBox="1"/>
          <p:nvPr/>
        </p:nvSpPr>
        <p:spPr>
          <a:xfrm>
            <a:off x="7862195" y="2848303"/>
            <a:ext cx="206580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rgbClr val="0000FF"/>
                </a:solidFill>
              </a:rPr>
              <a:t>6</a:t>
            </a:r>
            <a:r>
              <a:rPr lang="ko-KR" altLang="en-US" b="1" dirty="0">
                <a:solidFill>
                  <a:srgbClr val="0000FF"/>
                </a:solidFill>
              </a:rPr>
              <a:t>단계 </a:t>
            </a:r>
            <a:r>
              <a:rPr lang="en-US" altLang="ko-KR" b="1" dirty="0">
                <a:solidFill>
                  <a:srgbClr val="0000FF"/>
                </a:solidFill>
              </a:rPr>
              <a:t>: </a:t>
            </a:r>
          </a:p>
          <a:p>
            <a:pPr algn="ctr"/>
            <a:r>
              <a:rPr lang="ko-KR" altLang="en-US" sz="1400" b="1" dirty="0"/>
              <a:t>음 소거는 버튼</a:t>
            </a:r>
            <a:r>
              <a:rPr lang="en-US" altLang="ko-KR" sz="1400" b="1" dirty="0"/>
              <a:t>(</a:t>
            </a:r>
            <a:r>
              <a:rPr lang="ko-KR" altLang="en-US" sz="1400" b="1" dirty="0" err="1"/>
              <a:t>인터넷네크워크</a:t>
            </a:r>
            <a:r>
              <a:rPr lang="ko-KR" altLang="en-US" sz="1400" b="1" dirty="0"/>
              <a:t> 사용</a:t>
            </a:r>
            <a:r>
              <a:rPr lang="en-US" altLang="ko-KR" sz="1400" b="1" dirty="0"/>
              <a:t>)</a:t>
            </a:r>
            <a:r>
              <a:rPr lang="ko-KR" altLang="en-US" sz="1400" b="1" dirty="0"/>
              <a:t>전환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CB1F475-F3F7-4B47-9D99-7A29C8C0412A}"/>
              </a:ext>
            </a:extLst>
          </p:cNvPr>
          <p:cNvSpPr txBox="1"/>
          <p:nvPr/>
        </p:nvSpPr>
        <p:spPr>
          <a:xfrm>
            <a:off x="488504" y="1484784"/>
            <a:ext cx="8496944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rgbClr val="0000FF"/>
                </a:solidFill>
              </a:rPr>
              <a:t>1</a:t>
            </a:r>
            <a:r>
              <a:rPr lang="ko-KR" altLang="en-US" b="1" dirty="0">
                <a:solidFill>
                  <a:srgbClr val="0000FF"/>
                </a:solidFill>
              </a:rPr>
              <a:t>단계 </a:t>
            </a:r>
            <a:r>
              <a:rPr lang="en-US" altLang="ko-KR" b="1" dirty="0">
                <a:solidFill>
                  <a:srgbClr val="0000FF"/>
                </a:solidFill>
              </a:rPr>
              <a:t>: </a:t>
            </a:r>
            <a:r>
              <a:rPr lang="ko-KR" altLang="en-US" b="1" u="sng" dirty="0"/>
              <a:t>해당학과 회의</a:t>
            </a:r>
            <a:r>
              <a:rPr lang="en-US" altLang="ko-KR" b="1" u="sng" dirty="0"/>
              <a:t>ID(4page</a:t>
            </a:r>
            <a:r>
              <a:rPr lang="ko-KR" altLang="en-US" b="1" u="sng" dirty="0"/>
              <a:t>참조</a:t>
            </a:r>
            <a:r>
              <a:rPr lang="en-US" altLang="ko-KR" b="1" u="sng" dirty="0"/>
              <a:t>), </a:t>
            </a:r>
            <a:r>
              <a:rPr lang="ko-KR" altLang="en-US" b="1" u="sng" dirty="0"/>
              <a:t>회의비밀번호</a:t>
            </a:r>
            <a:r>
              <a:rPr lang="en-US" altLang="ko-KR" b="1" u="sng" dirty="0"/>
              <a:t>(</a:t>
            </a:r>
            <a:r>
              <a:rPr lang="en-US" altLang="ko-KR" b="1" dirty="0"/>
              <a:t>12345</a:t>
            </a:r>
            <a:r>
              <a:rPr lang="en-US" altLang="ko-KR" b="1" u="sng" dirty="0"/>
              <a:t>) </a:t>
            </a:r>
            <a:r>
              <a:rPr lang="ko-KR" altLang="en-US" b="1" u="sng" dirty="0"/>
              <a:t>확인</a:t>
            </a:r>
          </a:p>
        </p:txBody>
      </p:sp>
    </p:spTree>
    <p:extLst>
      <p:ext uri="{BB962C8B-B14F-4D97-AF65-F5344CB8AC3E}">
        <p14:creationId xmlns:p14="http://schemas.microsoft.com/office/powerpoint/2010/main" val="34512618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532</TotalTime>
  <Words>842</Words>
  <Application>Microsoft Office PowerPoint</Application>
  <PresentationFormat>A4 용지(210x297mm)</PresentationFormat>
  <Paragraphs>198</Paragraphs>
  <Slides>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14" baseType="lpstr">
      <vt:lpstr>굴림</vt:lpstr>
      <vt:lpstr>맑은 고딕</vt:lpstr>
      <vt:lpstr>함초롬바탕</vt:lpstr>
      <vt:lpstr>Arial</vt:lpstr>
      <vt:lpstr>Gill Sans MT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권성일</dc:creator>
  <cp:lastModifiedBy>h</cp:lastModifiedBy>
  <cp:revision>51</cp:revision>
  <cp:lastPrinted>2020-06-08T09:36:03Z</cp:lastPrinted>
  <dcterms:created xsi:type="dcterms:W3CDTF">2020-05-11T07:06:11Z</dcterms:created>
  <dcterms:modified xsi:type="dcterms:W3CDTF">2021-05-13T06:42:16Z</dcterms:modified>
</cp:coreProperties>
</file>