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86" r:id="rId4"/>
    <p:sldId id="276" r:id="rId5"/>
    <p:sldId id="259" r:id="rId6"/>
    <p:sldId id="306" r:id="rId7"/>
    <p:sldId id="287" r:id="rId8"/>
    <p:sldId id="288" r:id="rId9"/>
    <p:sldId id="289" r:id="rId10"/>
    <p:sldId id="307" r:id="rId11"/>
    <p:sldId id="290" r:id="rId12"/>
    <p:sldId id="313" r:id="rId13"/>
    <p:sldId id="308" r:id="rId14"/>
    <p:sldId id="310" r:id="rId15"/>
    <p:sldId id="311" r:id="rId16"/>
    <p:sldId id="312" r:id="rId17"/>
    <p:sldId id="267" r:id="rId18"/>
  </p:sldIdLst>
  <p:sldSz cx="9144000" cy="6858000" type="screen4x3"/>
  <p:notesSz cx="6864350" cy="9996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08F"/>
    <a:srgbClr val="FF0000"/>
    <a:srgbClr val="FFFFFF"/>
    <a:srgbClr val="1802BE"/>
    <a:srgbClr val="020A53"/>
    <a:srgbClr val="FFCCCC"/>
    <a:srgbClr val="211E54"/>
    <a:srgbClr val="F4E59C"/>
    <a:srgbClr val="0B287C"/>
    <a:srgbClr val="142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7" autoAdjust="0"/>
    <p:restoredTop sz="88141" autoAdjust="0"/>
  </p:normalViewPr>
  <p:slideViewPr>
    <p:cSldViewPr>
      <p:cViewPr>
        <p:scale>
          <a:sx n="82" d="100"/>
          <a:sy n="82" d="100"/>
        </p:scale>
        <p:origin x="-1584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154" y="-108"/>
      </p:cViewPr>
      <p:guideLst>
        <p:guide orient="horz" pos="3148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C24A3B4C-8490-4BF7-AEF5-BA1DD13ED528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FAE9D759-23DE-4C11-9211-4B1B78B659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42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7543800" cy="838200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800"/>
            </a:lvl1pPr>
          </a:lstStyle>
          <a:p>
            <a:pPr lvl="0"/>
            <a:r>
              <a:rPr lang="ko-KR" altLang="en-US" noProof="0" smtClean="0"/>
              <a:t>마스터 제목 스타일 편집</a:t>
            </a:r>
            <a:endParaRPr lang="en-US" altLang="ko-KR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3400" y="2514600"/>
            <a:ext cx="5181600" cy="457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  <a:endParaRPr lang="en-US" altLang="ko-KR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00800"/>
            <a:ext cx="1371600" cy="1524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648200" y="6400800"/>
            <a:ext cx="838200" cy="152400"/>
          </a:xfrm>
        </p:spPr>
        <p:txBody>
          <a:bodyPr/>
          <a:lstStyle>
            <a:lvl1pPr>
              <a:defRPr/>
            </a:lvl1pPr>
          </a:lstStyle>
          <a:p>
            <a:fld id="{B1CB31AF-9E92-4BA8-9913-8E6D5C4BDB71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gray">
          <a:xfrm rot="-578882">
            <a:off x="5638800" y="3200400"/>
            <a:ext cx="1981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3600" b="1" i="1">
                <a:solidFill>
                  <a:schemeClr val="bg1"/>
                </a:solidFill>
                <a:ea typeface="굴림" pitchFamily="50" charset="-127"/>
              </a:rPr>
              <a:t>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6D89D-C929-4769-A18E-20724F354F5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0677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804248" y="225425"/>
            <a:ext cx="2006724" cy="30797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altLang="ko-KR" smtClean="0"/>
              <a:t>www.next-energy.co.kr</a:t>
            </a: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7EE29-CDE9-4D9A-A4E0-D8BBF53AF48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2647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00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10100" y="1752600"/>
            <a:ext cx="4000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491D8-B5AF-4609-A352-CB4F1FC6F86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360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11E98-57A9-453A-8C9D-9C1FF8CCE4A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5820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B9F8C-7EF0-4620-B85D-9B83EACDB04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4463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C316D-13CA-4139-A134-218EDC92F17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3295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9295B-D30D-451B-87BB-851147FAD7C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0241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C1283-F72F-4755-97F8-39F5C385B68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59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0C6EB-6C83-49AF-A3B1-1980D01A0D4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64540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72250" y="685800"/>
            <a:ext cx="2038350" cy="5715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62650" cy="57150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14FAB-782D-4464-804A-F6C971BF503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332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20A15-87CE-45BD-BCED-998812C1B61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566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41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766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498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86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092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391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185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697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386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4056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9493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186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774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6659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2595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726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704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372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7705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8960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730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604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624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AutoShape 44"/>
          <p:cNvSpPr>
            <a:spLocks noChangeArrowheads="1"/>
          </p:cNvSpPr>
          <p:nvPr/>
        </p:nvSpPr>
        <p:spPr bwMode="ltGray">
          <a:xfrm>
            <a:off x="457200" y="533400"/>
            <a:ext cx="8396288" cy="762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40000"/>
                  <a:invGamma/>
                </a:schemeClr>
              </a:gs>
              <a:gs pos="100000">
                <a:schemeClr val="tx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gray">
          <a:xfrm>
            <a:off x="609600" y="600075"/>
            <a:ext cx="8175625" cy="6286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0"/>
                  <a:invGamma/>
                </a:schemeClr>
              </a:gs>
              <a:gs pos="100000">
                <a:schemeClr val="tx2"/>
              </a:gs>
            </a:gsLst>
            <a:lin ang="27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67" name="Picture 43" descr="guild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14600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6858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61125"/>
            <a:ext cx="1219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086600" y="225425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14800" y="6461125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a typeface="굴림" pitchFamily="50" charset="-127"/>
              </a:defRPr>
            </a:lvl1pPr>
          </a:lstStyle>
          <a:p>
            <a:fld id="{53620A15-87CE-45BD-BCED-998812C1B61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153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64" name="Text Box 40"/>
          <p:cNvSpPr txBox="1">
            <a:spLocks noChangeArrowheads="1"/>
          </p:cNvSpPr>
          <p:nvPr/>
        </p:nvSpPr>
        <p:spPr bwMode="gray">
          <a:xfrm rot="524425">
            <a:off x="609600" y="914400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2800" b="1" i="1">
                <a:solidFill>
                  <a:schemeClr val="bg1"/>
                </a:solidFill>
                <a:ea typeface="굴림" pitchFamily="50" charset="-127"/>
              </a:rPr>
              <a:t>LOGO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5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0B79-67AF-4E32-9020-31B3BDA2BFB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E2C42-504A-4F79-BF24-61BA3DCF7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75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4D00F-943B-4443-B2A6-B6D98728498A}" type="datetimeFigureOut">
              <a:rPr lang="ko-KR" altLang="en-US" smtClean="0"/>
              <a:t>2016-01-26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26D54-5807-4C3D-A503-7FD62B8614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780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097">
            <a:off x="5649106" y="3105621"/>
            <a:ext cx="2107472" cy="710373"/>
          </a:xfrm>
          <a:prstGeom prst="rect">
            <a:avLst/>
          </a:prstGeom>
        </p:spPr>
      </p:pic>
      <p:sp>
        <p:nvSpPr>
          <p:cNvPr id="5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7504" y="1371600"/>
            <a:ext cx="8424936" cy="838200"/>
          </a:xfrm>
        </p:spPr>
        <p:txBody>
          <a:bodyPr/>
          <a:lstStyle/>
          <a:p>
            <a:r>
              <a:rPr lang="en-US" altLang="ko-KR" sz="3200" dirty="0" smtClean="0">
                <a:latin typeface="HY울릉도B" pitchFamily="18" charset="-127"/>
                <a:ea typeface="HY울릉도B" pitchFamily="18" charset="-127"/>
              </a:rPr>
              <a:t>『</a:t>
            </a:r>
            <a:r>
              <a:rPr lang="ko-KR" altLang="en-US" sz="3200" dirty="0" smtClean="0">
                <a:solidFill>
                  <a:schemeClr val="tx1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겨울 테마여행 </a:t>
            </a:r>
            <a:r>
              <a:rPr lang="en-US" altLang="ko-KR" sz="3200" dirty="0" smtClean="0">
                <a:solidFill>
                  <a:schemeClr val="tx1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3200" dirty="0" smtClean="0">
                <a:latin typeface="HY울릉도B" pitchFamily="18" charset="-127"/>
                <a:ea typeface="HY울릉도B" pitchFamily="18" charset="-127"/>
              </a:rPr>
              <a:t>』</a:t>
            </a:r>
            <a:r>
              <a:rPr lang="ko-KR" altLang="en-US" sz="3600" i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특별 할인 행사 </a:t>
            </a:r>
            <a:r>
              <a:rPr lang="ko-KR" altLang="en-US" sz="3600" i="1" dirty="0" smtClean="0">
                <a:latin typeface="HY울릉도B" pitchFamily="18" charset="-127"/>
                <a:ea typeface="HY울릉도B" pitchFamily="18" charset="-127"/>
              </a:rPr>
              <a:t>제안서</a:t>
            </a:r>
            <a:endParaRPr lang="en-US" altLang="ko-KR" sz="3600" i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699792" y="836712"/>
            <a:ext cx="5757664" cy="457200"/>
          </a:xfrm>
        </p:spPr>
        <p:txBody>
          <a:bodyPr/>
          <a:lstStyle/>
          <a:p>
            <a:pPr algn="r"/>
            <a:r>
              <a:rPr lang="en-US" altLang="ko-KR" sz="2800" dirty="0" smtClean="0">
                <a:solidFill>
                  <a:srgbClr val="020A53"/>
                </a:solidFill>
                <a:latin typeface="휴먼둥근헤드라인" pitchFamily="18" charset="-127"/>
                <a:ea typeface="휴먼둥근헤드라인" pitchFamily="18" charset="-127"/>
              </a:rPr>
              <a:t>“</a:t>
            </a:r>
            <a:r>
              <a:rPr lang="ko-KR" altLang="en-US" sz="2800" dirty="0" smtClean="0">
                <a:solidFill>
                  <a:srgbClr val="020A53"/>
                </a:solidFill>
                <a:latin typeface="휴먼둥근헤드라인" pitchFamily="18" charset="-127"/>
                <a:ea typeface="휴먼둥근헤드라인" pitchFamily="18" charset="-127"/>
              </a:rPr>
              <a:t>㈜</a:t>
            </a:r>
            <a:r>
              <a:rPr lang="ko-KR" altLang="en-US" sz="2800" dirty="0" err="1" smtClean="0">
                <a:solidFill>
                  <a:srgbClr val="020A53"/>
                </a:solidFill>
                <a:latin typeface="휴먼둥근헤드라인" pitchFamily="18" charset="-127"/>
                <a:ea typeface="휴먼둥근헤드라인" pitchFamily="18" charset="-127"/>
              </a:rPr>
              <a:t>넥스트</a:t>
            </a:r>
            <a:r>
              <a:rPr lang="ko-KR" altLang="en-US" sz="2800" dirty="0" err="1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에너지</a:t>
            </a:r>
            <a:r>
              <a:rPr lang="en-US" altLang="ko-KR" sz="2800" dirty="0" smtClean="0">
                <a:solidFill>
                  <a:srgbClr val="020A53"/>
                </a:solidFill>
                <a:latin typeface="휴먼둥근헤드라인" pitchFamily="18" charset="-127"/>
                <a:ea typeface="휴먼둥근헤드라인" pitchFamily="18" charset="-127"/>
              </a:rPr>
              <a:t>”</a:t>
            </a:r>
            <a:r>
              <a:rPr lang="ko-KR" altLang="en-US" sz="2800" dirty="0" smtClean="0">
                <a:solidFill>
                  <a:srgbClr val="020A53"/>
                </a:solidFill>
                <a:latin typeface="휴먼둥근헤드라인" pitchFamily="18" charset="-127"/>
                <a:ea typeface="휴먼둥근헤드라인" pitchFamily="18" charset="-127"/>
              </a:rPr>
              <a:t>에서 제공하는</a:t>
            </a:r>
            <a:endParaRPr lang="en-US" altLang="ko-KR" sz="2800" dirty="0">
              <a:solidFill>
                <a:srgbClr val="020A53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sp>
        <p:nvSpPr>
          <p:cNvPr id="125" name="TextBox 3"/>
          <p:cNvSpPr txBox="1">
            <a:spLocks noChangeArrowheads="1"/>
          </p:cNvSpPr>
          <p:nvPr/>
        </p:nvSpPr>
        <p:spPr bwMode="auto">
          <a:xfrm>
            <a:off x="3491880" y="1556792"/>
            <a:ext cx="2376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altLang="ko-KR" sz="2400" dirty="0"/>
              <a:t>contents</a:t>
            </a:r>
            <a:endParaRPr lang="ko-KR" altLang="en-US" sz="2400" dirty="0"/>
          </a:p>
        </p:txBody>
      </p:sp>
      <p:sp>
        <p:nvSpPr>
          <p:cNvPr id="126" name="TextBox 5"/>
          <p:cNvSpPr txBox="1">
            <a:spLocks noChangeArrowheads="1"/>
          </p:cNvSpPr>
          <p:nvPr/>
        </p:nvSpPr>
        <p:spPr bwMode="auto">
          <a:xfrm>
            <a:off x="2267744" y="2060848"/>
            <a:ext cx="5329237" cy="452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>
                <a:latin typeface="HY헤드라인M" pitchFamily="18" charset="-127"/>
                <a:ea typeface="HY헤드라인M" pitchFamily="18" charset="-127"/>
              </a:rPr>
              <a:t>1. Company </a:t>
            </a: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Info.</a:t>
            </a:r>
            <a:endParaRPr kumimoji="1" lang="ko-KR" altLang="en-US" sz="16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제안 내용</a:t>
            </a:r>
            <a:endParaRPr kumimoji="1"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kumimoji="1" lang="ko-KR" altLang="en-US" sz="1600" dirty="0" err="1">
                <a:latin typeface="HY헤드라인M" pitchFamily="18" charset="-127"/>
                <a:ea typeface="HY헤드라인M" pitchFamily="18" charset="-127"/>
              </a:rPr>
              <a:t>행사명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상품구성 및 요금현황 </a:t>
            </a:r>
            <a:endParaRPr kumimoji="1"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상품 구입 방법 </a:t>
            </a:r>
            <a:endParaRPr kumimoji="1"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담당자 및 문의사항 </a:t>
            </a:r>
            <a:endParaRPr kumimoji="1"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행사 </a:t>
            </a:r>
            <a:r>
              <a:rPr kumimoji="1" lang="ko-KR" altLang="en-US" sz="1600" dirty="0" smtClean="0">
                <a:latin typeface="HY헤드라인M" pitchFamily="18" charset="-127"/>
                <a:ea typeface="HY헤드라인M" pitchFamily="18" charset="-127"/>
              </a:rPr>
              <a:t>참여기관   </a:t>
            </a:r>
            <a:endParaRPr kumimoji="1" lang="en-US" altLang="ko-KR" sz="1600" dirty="0"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200000"/>
              </a:lnSpc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    7-1. </a:t>
            </a:r>
            <a:r>
              <a:rPr kumimoji="1" lang="ko-KR" altLang="en-US" sz="1600" dirty="0" smtClean="0">
                <a:latin typeface="HY헤드라인M" pitchFamily="18" charset="-127"/>
                <a:ea typeface="HY헤드라인M" pitchFamily="18" charset="-127"/>
              </a:rPr>
              <a:t>운영 실적</a:t>
            </a:r>
            <a:endParaRPr kumimoji="1" lang="en-US" altLang="ko-KR" sz="16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kumimoji="1" lang="ko-KR" altLang="en-US" sz="1600" dirty="0">
                <a:latin typeface="HY헤드라인M" pitchFamily="18" charset="-127"/>
                <a:ea typeface="HY헤드라인M" pitchFamily="18" charset="-127"/>
              </a:rPr>
              <a:t>맺음말</a:t>
            </a:r>
            <a:endParaRPr lang="ko-KR" altLang="en-US" sz="1600" dirty="0"/>
          </a:p>
        </p:txBody>
      </p:sp>
      <p:pic>
        <p:nvPicPr>
          <p:cNvPr id="127" name="그림 1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idx="1"/>
          </p:nvPr>
        </p:nvSpPr>
        <p:spPr>
          <a:xfrm>
            <a:off x="609600" y="2616696"/>
            <a:ext cx="7848600" cy="29005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b="1" dirty="0" smtClean="0">
                <a:latin typeface="HY울릉도B" pitchFamily="18" charset="-127"/>
                <a:ea typeface="HY울릉도B" pitchFamily="18" charset="-127"/>
              </a:rPr>
              <a:t>『Catch the new life style 』</a:t>
            </a:r>
          </a:p>
          <a:p>
            <a:pPr>
              <a:lnSpc>
                <a:spcPct val="90000"/>
              </a:lnSpc>
            </a:pPr>
            <a:r>
              <a:rPr lang="en-US" altLang="ko-KR" b="1" dirty="0" smtClean="0">
                <a:latin typeface="HY울릉도B" pitchFamily="18" charset="-127"/>
                <a:ea typeface="HY울릉도B" pitchFamily="18" charset="-127"/>
              </a:rPr>
              <a:t>『 More </a:t>
            </a:r>
            <a:r>
              <a:rPr lang="en-US" altLang="ko-KR" b="1" dirty="0" err="1" smtClean="0">
                <a:latin typeface="HY울릉도B" pitchFamily="18" charset="-127"/>
                <a:ea typeface="HY울릉도B" pitchFamily="18" charset="-127"/>
              </a:rPr>
              <a:t>cheeper</a:t>
            </a:r>
            <a:r>
              <a:rPr lang="en-US" altLang="ko-KR" b="1" dirty="0" smtClean="0">
                <a:latin typeface="HY울릉도B" pitchFamily="18" charset="-127"/>
                <a:ea typeface="HY울릉도B" pitchFamily="18" charset="-127"/>
              </a:rPr>
              <a:t>, more convenient 』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b="1" dirty="0" smtClean="0">
                <a:ea typeface="굴림" pitchFamily="50" charset="-127"/>
              </a:rPr>
              <a:t>      </a:t>
            </a:r>
            <a:r>
              <a:rPr lang="ko-KR" altLang="en-US" sz="2000" b="1" dirty="0" smtClean="0">
                <a:ea typeface="굴림" pitchFamily="50" charset="-127"/>
              </a:rPr>
              <a:t>보다 싸고</a:t>
            </a:r>
            <a:r>
              <a:rPr lang="en-US" altLang="ko-KR" sz="2000" b="1" dirty="0" smtClean="0">
                <a:ea typeface="굴림" pitchFamily="50" charset="-127"/>
              </a:rPr>
              <a:t>, </a:t>
            </a:r>
            <a:r>
              <a:rPr lang="ko-KR" altLang="en-US" sz="2000" b="1" dirty="0" smtClean="0">
                <a:ea typeface="굴림" pitchFamily="50" charset="-127"/>
              </a:rPr>
              <a:t>보다 편리한 방식으로 고객에게 새로운 </a:t>
            </a:r>
            <a:r>
              <a:rPr lang="ko-KR" altLang="en-US" sz="2000" b="1" dirty="0" err="1" smtClean="0">
                <a:ea typeface="굴림" pitchFamily="50" charset="-127"/>
              </a:rPr>
              <a:t>레져생활을</a:t>
            </a:r>
            <a:r>
              <a:rPr lang="ko-KR" altLang="en-US" sz="2000" b="1" dirty="0" smtClean="0">
                <a:ea typeface="굴림" pitchFamily="50" charset="-127"/>
              </a:rPr>
              <a:t> </a:t>
            </a:r>
            <a:endParaRPr lang="en-US" altLang="ko-KR" sz="2000" b="1" dirty="0" smtClean="0">
              <a:ea typeface="굴림" pitchFamily="50" charset="-127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000" b="1" dirty="0">
                <a:ea typeface="굴림" pitchFamily="50" charset="-127"/>
              </a:rPr>
              <a:t> </a:t>
            </a:r>
            <a:r>
              <a:rPr lang="en-US" altLang="ko-KR" sz="2000" b="1" dirty="0" smtClean="0">
                <a:ea typeface="굴림" pitchFamily="50" charset="-127"/>
              </a:rPr>
              <a:t>    </a:t>
            </a:r>
            <a:r>
              <a:rPr lang="ko-KR" altLang="en-US" sz="2000" b="1" dirty="0" smtClean="0">
                <a:ea typeface="굴림" pitchFamily="50" charset="-127"/>
              </a:rPr>
              <a:t>즐길 수 있도록 제공하는 플랫폼을 만든다</a:t>
            </a:r>
            <a:r>
              <a:rPr lang="en-US" altLang="ko-KR" sz="2000" b="1" dirty="0" smtClean="0">
                <a:ea typeface="굴림" pitchFamily="50" charset="-127"/>
              </a:rPr>
              <a:t>.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000" b="1" dirty="0">
                <a:ea typeface="굴림" pitchFamily="50" charset="-127"/>
              </a:rPr>
              <a:t> </a:t>
            </a:r>
            <a:r>
              <a:rPr lang="en-US" altLang="ko-KR" sz="2000" b="1" dirty="0" smtClean="0">
                <a:ea typeface="굴림" pitchFamily="50" charset="-127"/>
              </a:rPr>
              <a:t>        </a:t>
            </a:r>
            <a:r>
              <a:rPr lang="ko-KR" altLang="en-US" sz="2000" b="1" dirty="0" smtClean="0">
                <a:ea typeface="굴림" pitchFamily="50" charset="-127"/>
              </a:rPr>
              <a:t>다양한 놀이공원</a:t>
            </a:r>
            <a:r>
              <a:rPr lang="en-US" altLang="ko-KR" sz="2000" b="1" dirty="0" smtClean="0">
                <a:ea typeface="굴림" pitchFamily="50" charset="-127"/>
              </a:rPr>
              <a:t>, </a:t>
            </a:r>
            <a:r>
              <a:rPr lang="ko-KR" altLang="en-US" sz="2000" b="1" dirty="0" err="1" smtClean="0">
                <a:ea typeface="굴림" pitchFamily="50" charset="-127"/>
              </a:rPr>
              <a:t>테마파크</a:t>
            </a:r>
            <a:r>
              <a:rPr lang="en-US" altLang="ko-KR" sz="2000" b="1" dirty="0" smtClean="0">
                <a:ea typeface="굴림" pitchFamily="50" charset="-127"/>
              </a:rPr>
              <a:t>, </a:t>
            </a:r>
            <a:r>
              <a:rPr lang="ko-KR" altLang="en-US" sz="2000" b="1" dirty="0" err="1" smtClean="0">
                <a:ea typeface="굴림" pitchFamily="50" charset="-127"/>
              </a:rPr>
              <a:t>리조트를</a:t>
            </a:r>
            <a:r>
              <a:rPr lang="ko-KR" altLang="en-US" sz="2000" b="1" dirty="0" smtClean="0">
                <a:ea typeface="굴림" pitchFamily="50" charset="-127"/>
              </a:rPr>
              <a:t> 가장 저렴한 가격으로 </a:t>
            </a:r>
            <a:endParaRPr lang="en-US" altLang="ko-KR" sz="2000" b="1" dirty="0" smtClean="0">
              <a:ea typeface="굴림" pitchFamily="50" charset="-127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000" b="1" dirty="0">
                <a:ea typeface="굴림" pitchFamily="50" charset="-127"/>
              </a:rPr>
              <a:t> </a:t>
            </a:r>
            <a:r>
              <a:rPr lang="en-US" altLang="ko-KR" sz="2000" b="1" dirty="0" smtClean="0">
                <a:ea typeface="굴림" pitchFamily="50" charset="-127"/>
              </a:rPr>
              <a:t>    </a:t>
            </a:r>
            <a:r>
              <a:rPr lang="ko-KR" altLang="en-US" sz="2000" b="1" dirty="0" smtClean="0">
                <a:ea typeface="굴림" pitchFamily="50" charset="-127"/>
              </a:rPr>
              <a:t>우리에게 연결된 고객에게 행복한 하루를 열어주어야 한다</a:t>
            </a:r>
            <a:r>
              <a:rPr lang="en-US" altLang="ko-KR" sz="2000" b="1" dirty="0" smtClean="0">
                <a:ea typeface="굴림" pitchFamily="50" charset="-127"/>
              </a:rPr>
              <a:t>.</a:t>
            </a:r>
            <a:endParaRPr lang="en-US" altLang="ko-KR" b="1" dirty="0">
              <a:ea typeface="굴림" pitchFamily="50" charset="-127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1200" b="1" dirty="0" smtClean="0">
                <a:ea typeface="굴림" pitchFamily="50" charset="-127"/>
              </a:rPr>
              <a:t> </a:t>
            </a:r>
            <a:endParaRPr lang="en-US" altLang="ko-KR" sz="900" dirty="0">
              <a:ea typeface="굴림" pitchFamily="50" charset="-127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7086600" y="225425"/>
            <a:ext cx="1790700" cy="307975"/>
          </a:xfrm>
        </p:spPr>
        <p:txBody>
          <a:bodyPr/>
          <a:lstStyle/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1187624" y="1556792"/>
            <a:ext cx="2837636" cy="6986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1. Company Info.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86600" y="188640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25" name="Freeform 3"/>
          <p:cNvSpPr>
            <a:spLocks noEditPoints="1"/>
          </p:cNvSpPr>
          <p:nvPr/>
        </p:nvSpPr>
        <p:spPr bwMode="gray">
          <a:xfrm rot="20241944">
            <a:off x="1178957" y="2472082"/>
            <a:ext cx="5878833" cy="3385049"/>
          </a:xfrm>
          <a:custGeom>
            <a:avLst/>
            <a:gdLst>
              <a:gd name="T0" fmla="*/ 1692 w 4040"/>
              <a:gd name="T1" fmla="*/ 12 h 1888"/>
              <a:gd name="T2" fmla="*/ 1234 w 4040"/>
              <a:gd name="T3" fmla="*/ 74 h 1888"/>
              <a:gd name="T4" fmla="*/ 828 w 4040"/>
              <a:gd name="T5" fmla="*/ 182 h 1888"/>
              <a:gd name="T6" fmla="*/ 486 w 4040"/>
              <a:gd name="T7" fmla="*/ 330 h 1888"/>
              <a:gd name="T8" fmla="*/ 226 w 4040"/>
              <a:gd name="T9" fmla="*/ 510 h 1888"/>
              <a:gd name="T10" fmla="*/ 58 w 4040"/>
              <a:gd name="T11" fmla="*/ 718 h 1888"/>
              <a:gd name="T12" fmla="*/ 0 w 4040"/>
              <a:gd name="T13" fmla="*/ 944 h 1888"/>
              <a:gd name="T14" fmla="*/ 58 w 4040"/>
              <a:gd name="T15" fmla="*/ 1170 h 1888"/>
              <a:gd name="T16" fmla="*/ 226 w 4040"/>
              <a:gd name="T17" fmla="*/ 1378 h 1888"/>
              <a:gd name="T18" fmla="*/ 486 w 4040"/>
              <a:gd name="T19" fmla="*/ 1558 h 1888"/>
              <a:gd name="T20" fmla="*/ 828 w 4040"/>
              <a:gd name="T21" fmla="*/ 1706 h 1888"/>
              <a:gd name="T22" fmla="*/ 1234 w 4040"/>
              <a:gd name="T23" fmla="*/ 1814 h 1888"/>
              <a:gd name="T24" fmla="*/ 1692 w 4040"/>
              <a:gd name="T25" fmla="*/ 1876 h 1888"/>
              <a:gd name="T26" fmla="*/ 2186 w 4040"/>
              <a:gd name="T27" fmla="*/ 1884 h 1888"/>
              <a:gd name="T28" fmla="*/ 2658 w 4040"/>
              <a:gd name="T29" fmla="*/ 1840 h 1888"/>
              <a:gd name="T30" fmla="*/ 3084 w 4040"/>
              <a:gd name="T31" fmla="*/ 1746 h 1888"/>
              <a:gd name="T32" fmla="*/ 3448 w 4040"/>
              <a:gd name="T33" fmla="*/ 1612 h 1888"/>
              <a:gd name="T34" fmla="*/ 3738 w 4040"/>
              <a:gd name="T35" fmla="*/ 1442 h 1888"/>
              <a:gd name="T36" fmla="*/ 3938 w 4040"/>
              <a:gd name="T37" fmla="*/ 1242 h 1888"/>
              <a:gd name="T38" fmla="*/ 4034 w 4040"/>
              <a:gd name="T39" fmla="*/ 1022 h 1888"/>
              <a:gd name="T40" fmla="*/ 4014 w 4040"/>
              <a:gd name="T41" fmla="*/ 790 h 1888"/>
              <a:gd name="T42" fmla="*/ 3882 w 4040"/>
              <a:gd name="T43" fmla="*/ 576 h 1888"/>
              <a:gd name="T44" fmla="*/ 3650 w 4040"/>
              <a:gd name="T45" fmla="*/ 386 h 1888"/>
              <a:gd name="T46" fmla="*/ 3334 w 4040"/>
              <a:gd name="T47" fmla="*/ 228 h 1888"/>
              <a:gd name="T48" fmla="*/ 2948 w 4040"/>
              <a:gd name="T49" fmla="*/ 106 h 1888"/>
              <a:gd name="T50" fmla="*/ 2506 w 4040"/>
              <a:gd name="T51" fmla="*/ 28 h 1888"/>
              <a:gd name="T52" fmla="*/ 2020 w 4040"/>
              <a:gd name="T53" fmla="*/ 0 h 1888"/>
              <a:gd name="T54" fmla="*/ 1606 w 4040"/>
              <a:gd name="T55" fmla="*/ 1736 h 1888"/>
              <a:gd name="T56" fmla="*/ 1164 w 4040"/>
              <a:gd name="T57" fmla="*/ 1678 h 1888"/>
              <a:gd name="T58" fmla="*/ 776 w 4040"/>
              <a:gd name="T59" fmla="*/ 1576 h 1888"/>
              <a:gd name="T60" fmla="*/ 458 w 4040"/>
              <a:gd name="T61" fmla="*/ 1436 h 1888"/>
              <a:gd name="T62" fmla="*/ 224 w 4040"/>
              <a:gd name="T63" fmla="*/ 1266 h 1888"/>
              <a:gd name="T64" fmla="*/ 88 w 4040"/>
              <a:gd name="T65" fmla="*/ 1074 h 1888"/>
              <a:gd name="T66" fmla="*/ 68 w 4040"/>
              <a:gd name="T67" fmla="*/ 864 h 1888"/>
              <a:gd name="T68" fmla="*/ 166 w 4040"/>
              <a:gd name="T69" fmla="*/ 664 h 1888"/>
              <a:gd name="T70" fmla="*/ 370 w 4040"/>
              <a:gd name="T71" fmla="*/ 486 h 1888"/>
              <a:gd name="T72" fmla="*/ 662 w 4040"/>
              <a:gd name="T73" fmla="*/ 336 h 1888"/>
              <a:gd name="T74" fmla="*/ 1028 w 4040"/>
              <a:gd name="T75" fmla="*/ 222 h 1888"/>
              <a:gd name="T76" fmla="*/ 1454 w 4040"/>
              <a:gd name="T77" fmla="*/ 148 h 1888"/>
              <a:gd name="T78" fmla="*/ 1922 w 4040"/>
              <a:gd name="T79" fmla="*/ 120 h 1888"/>
              <a:gd name="T80" fmla="*/ 2392 w 4040"/>
              <a:gd name="T81" fmla="*/ 148 h 1888"/>
              <a:gd name="T82" fmla="*/ 2818 w 4040"/>
              <a:gd name="T83" fmla="*/ 222 h 1888"/>
              <a:gd name="T84" fmla="*/ 3184 w 4040"/>
              <a:gd name="T85" fmla="*/ 336 h 1888"/>
              <a:gd name="T86" fmla="*/ 3476 w 4040"/>
              <a:gd name="T87" fmla="*/ 486 h 1888"/>
              <a:gd name="T88" fmla="*/ 3680 w 4040"/>
              <a:gd name="T89" fmla="*/ 664 h 1888"/>
              <a:gd name="T90" fmla="*/ 3778 w 4040"/>
              <a:gd name="T91" fmla="*/ 864 h 1888"/>
              <a:gd name="T92" fmla="*/ 3758 w 4040"/>
              <a:gd name="T93" fmla="*/ 1074 h 1888"/>
              <a:gd name="T94" fmla="*/ 3622 w 4040"/>
              <a:gd name="T95" fmla="*/ 1266 h 1888"/>
              <a:gd name="T96" fmla="*/ 3388 w 4040"/>
              <a:gd name="T97" fmla="*/ 1436 h 1888"/>
              <a:gd name="T98" fmla="*/ 3070 w 4040"/>
              <a:gd name="T99" fmla="*/ 1576 h 1888"/>
              <a:gd name="T100" fmla="*/ 2682 w 4040"/>
              <a:gd name="T101" fmla="*/ 1678 h 1888"/>
              <a:gd name="T102" fmla="*/ 2240 w 4040"/>
              <a:gd name="T103" fmla="*/ 1736 h 1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chemeClr val="tx2">
                  <a:gamma/>
                  <a:tint val="9412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7C16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26" name="Oval 19"/>
          <p:cNvSpPr>
            <a:spLocks noChangeArrowheads="1"/>
          </p:cNvSpPr>
          <p:nvPr/>
        </p:nvSpPr>
        <p:spPr bwMode="ltGray">
          <a:xfrm rot="20056323">
            <a:off x="6311280" y="3048000"/>
            <a:ext cx="1066800" cy="304800"/>
          </a:xfrm>
          <a:prstGeom prst="ellipse">
            <a:avLst/>
          </a:prstGeom>
          <a:solidFill>
            <a:srgbClr val="020A53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7" name="Oval 20"/>
          <p:cNvSpPr>
            <a:spLocks noChangeArrowheads="1"/>
          </p:cNvSpPr>
          <p:nvPr/>
        </p:nvSpPr>
        <p:spPr bwMode="ltGray">
          <a:xfrm rot="20056323">
            <a:off x="1530400" y="5182666"/>
            <a:ext cx="1066800" cy="304800"/>
          </a:xfrm>
          <a:prstGeom prst="ellipse">
            <a:avLst/>
          </a:prstGeom>
          <a:solidFill>
            <a:srgbClr val="020A53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8" name="Oval 21"/>
          <p:cNvSpPr>
            <a:spLocks noChangeArrowheads="1"/>
          </p:cNvSpPr>
          <p:nvPr/>
        </p:nvSpPr>
        <p:spPr bwMode="ltGray">
          <a:xfrm rot="20056323">
            <a:off x="4739010" y="5644063"/>
            <a:ext cx="1066800" cy="304800"/>
          </a:xfrm>
          <a:prstGeom prst="ellipse">
            <a:avLst/>
          </a:prstGeom>
          <a:solidFill>
            <a:srgbClr val="020A53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9" name="Oval 22"/>
          <p:cNvSpPr>
            <a:spLocks noChangeArrowheads="1"/>
          </p:cNvSpPr>
          <p:nvPr/>
        </p:nvSpPr>
        <p:spPr bwMode="ltGray">
          <a:xfrm rot="20056323">
            <a:off x="2650778" y="3043064"/>
            <a:ext cx="1066800" cy="304800"/>
          </a:xfrm>
          <a:prstGeom prst="ellipse">
            <a:avLst/>
          </a:prstGeom>
          <a:solidFill>
            <a:srgbClr val="020A53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gray">
          <a:xfrm>
            <a:off x="2123728" y="2204864"/>
            <a:ext cx="1284288" cy="12747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373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rgbClr val="001D3A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ko-KR" dirty="0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gray">
          <a:xfrm>
            <a:off x="971600" y="4365104"/>
            <a:ext cx="1282700" cy="127476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rgbClr val="001D3A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ko-KR" dirty="0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gray">
          <a:xfrm>
            <a:off x="4211960" y="4805863"/>
            <a:ext cx="1284288" cy="1274763"/>
          </a:xfrm>
          <a:prstGeom prst="ellipse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42353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rgbClr val="001D3A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ko-KR" dirty="0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gray">
          <a:xfrm>
            <a:off x="5796136" y="2442269"/>
            <a:ext cx="1212850" cy="1274763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rgbClr val="001D3A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ko-KR" dirty="0"/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white">
          <a:xfrm>
            <a:off x="2284140" y="2541588"/>
            <a:ext cx="9925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817" dir="270807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선택적 </a:t>
            </a:r>
            <a:endParaRPr lang="en-US" altLang="ko-KR" sz="1600" b="1" dirty="0" smtClean="0">
              <a:latin typeface="HY울릉도B" pitchFamily="18" charset="-127"/>
              <a:ea typeface="HY울릉도B" pitchFamily="18" charset="-127"/>
            </a:endParaRPr>
          </a:p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복지사업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2699792" y="3501008"/>
            <a:ext cx="3017242" cy="95410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기업복지전문기업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 eaLnBrk="0" hangingPunct="0"/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㈜ </a:t>
            </a:r>
            <a:r>
              <a:rPr lang="ko-KR" altLang="en-US" sz="2800" b="1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넥스트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에너지</a:t>
            </a:r>
            <a:endParaRPr lang="en-US" altLang="ko-KR" sz="28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47864" y="1682805"/>
            <a:ext cx="2000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복지제도 컨설팅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복지시스템 구축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제도 위탁운영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기타 복지제도 운영</a:t>
            </a:r>
            <a:endParaRPr lang="ko-KR" altLang="en-US" sz="1400" b="1" dirty="0"/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white">
          <a:xfrm>
            <a:off x="5955685" y="2772217"/>
            <a:ext cx="9925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817" dir="270807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복지</a:t>
            </a:r>
            <a:endParaRPr lang="en-US" altLang="ko-KR" sz="1600" b="1" dirty="0" smtClean="0">
              <a:latin typeface="HY울릉도B" pitchFamily="18" charset="-127"/>
              <a:ea typeface="HY울릉도B" pitchFamily="18" charset="-127"/>
            </a:endParaRPr>
          </a:p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관련사업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49926" y="3122965"/>
            <a:ext cx="19425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기업대상 복지시스템 구축 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복지시스템 운영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생활지원 서비스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사업지원 서비스</a:t>
            </a:r>
            <a:endParaRPr lang="ko-KR" altLang="en-US" sz="1400" b="1" dirty="0"/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white">
          <a:xfrm>
            <a:off x="1115617" y="4644425"/>
            <a:ext cx="9925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817" dir="270807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1600" b="1" dirty="0" err="1" smtClean="0">
                <a:latin typeface="HY울릉도B" pitchFamily="18" charset="-127"/>
                <a:ea typeface="HY울릉도B" pitchFamily="18" charset="-127"/>
              </a:rPr>
              <a:t>복지몰</a:t>
            </a:r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600" b="1" dirty="0" smtClean="0">
              <a:latin typeface="HY울릉도B" pitchFamily="18" charset="-127"/>
              <a:ea typeface="HY울릉도B" pitchFamily="18" charset="-127"/>
            </a:endParaRPr>
          </a:p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운영사업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7398" y="4581128"/>
            <a:ext cx="19425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sz="1400" b="1" dirty="0" smtClean="0"/>
              <a:t>B2B mall </a:t>
            </a:r>
            <a:r>
              <a:rPr lang="ko-KR" altLang="en-US" sz="1400" b="1" dirty="0" smtClean="0"/>
              <a:t>구축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삼성디스플레이 </a:t>
            </a:r>
            <a:r>
              <a:rPr lang="ko-KR" altLang="en-US" sz="1400" b="1" dirty="0" err="1" smtClean="0"/>
              <a:t>복지몰</a:t>
            </a:r>
            <a:r>
              <a:rPr lang="ko-KR" altLang="en-US" sz="1400" b="1" dirty="0" smtClean="0"/>
              <a:t>  </a:t>
            </a:r>
            <a:r>
              <a:rPr lang="ko-KR" altLang="en-US" sz="1400" b="1" dirty="0" err="1" smtClean="0"/>
              <a:t>구축중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삼성가족을 위한 </a:t>
            </a:r>
            <a:r>
              <a:rPr lang="ko-KR" altLang="en-US" sz="1400" b="1" dirty="0" err="1" smtClean="0"/>
              <a:t>전용복지몰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  (2016</a:t>
            </a:r>
            <a:r>
              <a:rPr lang="ko-KR" altLang="en-US" sz="1400" b="1" dirty="0" smtClean="0"/>
              <a:t>년 초 </a:t>
            </a:r>
            <a:r>
              <a:rPr lang="en-US" altLang="ko-KR" sz="1400" b="1" dirty="0" smtClean="0"/>
              <a:t>OPEN)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</p:txBody>
      </p:sp>
      <p:sp>
        <p:nvSpPr>
          <p:cNvPr id="41" name="Text Box 9"/>
          <p:cNvSpPr txBox="1">
            <a:spLocks noChangeArrowheads="1"/>
          </p:cNvSpPr>
          <p:nvPr/>
        </p:nvSpPr>
        <p:spPr bwMode="white">
          <a:xfrm>
            <a:off x="4355976" y="5148481"/>
            <a:ext cx="9925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817" dir="270807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기업행</a:t>
            </a:r>
            <a:r>
              <a:rPr lang="ko-KR" altLang="en-US" sz="1600" b="1" dirty="0">
                <a:latin typeface="HY울릉도B" pitchFamily="18" charset="-127"/>
                <a:ea typeface="HY울릉도B" pitchFamily="18" charset="-127"/>
              </a:rPr>
              <a:t>사</a:t>
            </a:r>
            <a:endParaRPr lang="en-US" altLang="ko-KR" sz="1600" b="1" dirty="0" smtClean="0">
              <a:latin typeface="HY울릉도B" pitchFamily="18" charset="-127"/>
              <a:ea typeface="HY울릉도B" pitchFamily="18" charset="-127"/>
            </a:endParaRPr>
          </a:p>
          <a:p>
            <a:pPr algn="ctr" eaLnBrk="0" hangingPunct="0"/>
            <a:r>
              <a:rPr lang="ko-KR" altLang="en-US" sz="1600" b="1" dirty="0" smtClean="0">
                <a:latin typeface="HY울릉도B" pitchFamily="18" charset="-127"/>
                <a:ea typeface="HY울릉도B" pitchFamily="18" charset="-127"/>
              </a:rPr>
              <a:t>관련사업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69806" y="5085184"/>
            <a:ext cx="2230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err="1" smtClean="0"/>
              <a:t>워크삽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세미나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단체여행 등 지원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smtClean="0"/>
              <a:t>바자회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자선사업 등 기업 행사 지원</a:t>
            </a:r>
            <a:endParaRPr lang="en-US" altLang="ko-KR" sz="1400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ko-KR" altLang="en-US" sz="1400" b="1" dirty="0" err="1" smtClean="0"/>
              <a:t>사내외</a:t>
            </a:r>
            <a:r>
              <a:rPr lang="ko-KR" altLang="en-US" sz="1400" b="1" dirty="0" smtClean="0"/>
              <a:t> 목적행사 지원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277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25" name="TextBox 26"/>
          <p:cNvSpPr txBox="1">
            <a:spLocks noChangeArrowheads="1"/>
          </p:cNvSpPr>
          <p:nvPr/>
        </p:nvSpPr>
        <p:spPr bwMode="auto">
          <a:xfrm>
            <a:off x="465138" y="2132856"/>
            <a:ext cx="439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endParaRPr lang="ko-KR" altLang="en-US" b="1">
              <a:solidFill>
                <a:srgbClr val="2501BF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26" name="직사각형 5"/>
          <p:cNvSpPr>
            <a:spLocks noChangeArrowheads="1"/>
          </p:cNvSpPr>
          <p:nvPr/>
        </p:nvSpPr>
        <p:spPr bwMode="auto">
          <a:xfrm>
            <a:off x="2339752" y="2132856"/>
            <a:ext cx="1441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㈜넥스트에너지</a:t>
            </a:r>
          </a:p>
        </p:txBody>
      </p:sp>
      <p:sp>
        <p:nvSpPr>
          <p:cNvPr id="27" name="직사각형 6"/>
          <p:cNvSpPr>
            <a:spLocks noChangeArrowheads="1"/>
          </p:cNvSpPr>
          <p:nvPr/>
        </p:nvSpPr>
        <p:spPr bwMode="auto">
          <a:xfrm>
            <a:off x="2339752" y="2781300"/>
            <a:ext cx="17684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2014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년 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02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월 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18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일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2195835" y="2459881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173610" y="3121025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/>
          <p:cNvSpPr/>
          <p:nvPr/>
        </p:nvSpPr>
        <p:spPr>
          <a:xfrm>
            <a:off x="2124398" y="3076575"/>
            <a:ext cx="71437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11"/>
          <p:cNvSpPr>
            <a:spLocks noChangeArrowheads="1"/>
          </p:cNvSpPr>
          <p:nvPr/>
        </p:nvSpPr>
        <p:spPr bwMode="auto">
          <a:xfrm>
            <a:off x="2339752" y="3429372"/>
            <a:ext cx="8322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유 준 선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2173610" y="3770684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/>
          <p:cNvSpPr/>
          <p:nvPr/>
        </p:nvSpPr>
        <p:spPr>
          <a:xfrm>
            <a:off x="2124398" y="3726234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14"/>
          <p:cNvSpPr>
            <a:spLocks noChangeArrowheads="1"/>
          </p:cNvSpPr>
          <p:nvPr/>
        </p:nvSpPr>
        <p:spPr bwMode="auto">
          <a:xfrm>
            <a:off x="2339752" y="4077444"/>
            <a:ext cx="5950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b="1" dirty="0" smtClean="0">
                <a:latin typeface="HY울릉도B" pitchFamily="18" charset="-127"/>
                <a:ea typeface="HY울릉도B" pitchFamily="18" charset="-127"/>
              </a:rPr>
              <a:t>12</a:t>
            </a:r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명</a:t>
            </a:r>
            <a:endParaRPr lang="ko-KR" altLang="en-US" sz="1400" b="1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2173610" y="4418756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타원 36"/>
          <p:cNvSpPr/>
          <p:nvPr/>
        </p:nvSpPr>
        <p:spPr>
          <a:xfrm>
            <a:off x="2124398" y="4374306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8" name="직사각형 17"/>
          <p:cNvSpPr>
            <a:spLocks noChangeArrowheads="1"/>
          </p:cNvSpPr>
          <p:nvPr/>
        </p:nvSpPr>
        <p:spPr bwMode="auto">
          <a:xfrm>
            <a:off x="2339752" y="6011068"/>
            <a:ext cx="38427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서울시 동작구 사당로 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29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가길 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26(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사당동 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400" b="1">
                <a:latin typeface="HY울릉도B" pitchFamily="18" charset="-127"/>
                <a:ea typeface="HY울릉도B" pitchFamily="18" charset="-127"/>
              </a:rPr>
              <a:t>층</a:t>
            </a:r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1400" b="1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2173610" y="6352381"/>
            <a:ext cx="4126582" cy="285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타원 39"/>
          <p:cNvSpPr/>
          <p:nvPr/>
        </p:nvSpPr>
        <p:spPr>
          <a:xfrm>
            <a:off x="2124398" y="6307931"/>
            <a:ext cx="71437" cy="7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" name="직사각형 20"/>
          <p:cNvSpPr>
            <a:spLocks noChangeArrowheads="1"/>
          </p:cNvSpPr>
          <p:nvPr/>
        </p:nvSpPr>
        <p:spPr bwMode="auto">
          <a:xfrm>
            <a:off x="2339752" y="4725144"/>
            <a:ext cx="2406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400" b="1">
                <a:latin typeface="HY울릉도B" pitchFamily="18" charset="-127"/>
                <a:ea typeface="HY울릉도B" pitchFamily="18" charset="-127"/>
              </a:rPr>
              <a:t>www.next-energy.co.kr</a:t>
            </a:r>
            <a:endParaRPr lang="ko-KR" altLang="en-US" sz="1400" b="1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2173610" y="5066457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타원 42"/>
          <p:cNvSpPr/>
          <p:nvPr/>
        </p:nvSpPr>
        <p:spPr>
          <a:xfrm>
            <a:off x="2124398" y="5022007"/>
            <a:ext cx="71437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611189" y="2132856"/>
            <a:ext cx="1440532" cy="3603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solidFill>
                  <a:schemeClr val="tx1"/>
                </a:solidFill>
              </a:rPr>
              <a:t>법인명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11189" y="2800350"/>
            <a:ext cx="1440532" cy="3603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</a:rPr>
              <a:t>설립일자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611189" y="3438897"/>
            <a:ext cx="1440532" cy="358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</a:rPr>
              <a:t>대표이사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611189" y="4085381"/>
            <a:ext cx="1440532" cy="360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solidFill>
                  <a:schemeClr val="tx1"/>
                </a:solidFill>
              </a:rPr>
              <a:t>직원수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11189" y="6020593"/>
            <a:ext cx="1440532" cy="360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</a:rPr>
              <a:t>본사주소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611189" y="4733082"/>
            <a:ext cx="1440532" cy="3603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solidFill>
                  <a:schemeClr val="tx1"/>
                </a:solidFill>
              </a:rPr>
              <a:t>홈페이지</a:t>
            </a:r>
          </a:p>
        </p:txBody>
      </p:sp>
      <p:sp>
        <p:nvSpPr>
          <p:cNvPr id="50" name="타원 49"/>
          <p:cNvSpPr/>
          <p:nvPr/>
        </p:nvSpPr>
        <p:spPr>
          <a:xfrm>
            <a:off x="2123728" y="2421260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3" name="직사각형 20"/>
          <p:cNvSpPr>
            <a:spLocks noChangeArrowheads="1"/>
          </p:cNvSpPr>
          <p:nvPr/>
        </p:nvSpPr>
        <p:spPr bwMode="auto">
          <a:xfrm>
            <a:off x="2340123" y="5364956"/>
            <a:ext cx="3629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☎ </a:t>
            </a:r>
            <a:r>
              <a:rPr lang="en-US" altLang="ko-KR" sz="1400" b="1" dirty="0" smtClean="0">
                <a:latin typeface="HY울릉도B" pitchFamily="18" charset="-127"/>
                <a:ea typeface="HY울릉도B" pitchFamily="18" charset="-127"/>
              </a:rPr>
              <a:t>02)536-0836  FAX: 02-535-9703</a:t>
            </a:r>
            <a:endParaRPr lang="ko-KR" altLang="en-US" sz="1400" b="1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2173981" y="5706269"/>
            <a:ext cx="28797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타원 54"/>
          <p:cNvSpPr/>
          <p:nvPr/>
        </p:nvSpPr>
        <p:spPr>
          <a:xfrm>
            <a:off x="2124769" y="5661819"/>
            <a:ext cx="71437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611560" y="5372894"/>
            <a:ext cx="1440532" cy="3603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tx1"/>
                </a:solidFill>
              </a:rPr>
              <a:t>연락처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53" y="1519733"/>
            <a:ext cx="2816683" cy="3877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7086600" y="225425"/>
            <a:ext cx="1790700" cy="307975"/>
          </a:xfrm>
        </p:spPr>
        <p:txBody>
          <a:bodyPr/>
          <a:lstStyle/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27" name="바닥글 개체 틀 4"/>
          <p:cNvSpPr>
            <a:spLocks noGrp="1"/>
          </p:cNvSpPr>
          <p:nvPr>
            <p:ph type="ftr" sz="quarter" idx="4294967295"/>
          </p:nvPr>
        </p:nvSpPr>
        <p:spPr>
          <a:xfrm>
            <a:off x="7086600" y="225425"/>
            <a:ext cx="1790700" cy="307975"/>
          </a:xfrm>
        </p:spPr>
        <p:txBody>
          <a:bodyPr/>
          <a:lstStyle/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187624" y="1556792"/>
            <a:ext cx="21066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제안내용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AutoShape 109"/>
          <p:cNvSpPr>
            <a:spLocks noChangeArrowheads="1"/>
          </p:cNvSpPr>
          <p:nvPr/>
        </p:nvSpPr>
        <p:spPr bwMode="auto">
          <a:xfrm>
            <a:off x="883419" y="4653136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38" name="AutoShape 111"/>
          <p:cNvSpPr>
            <a:spLocks noChangeArrowheads="1"/>
          </p:cNvSpPr>
          <p:nvPr/>
        </p:nvSpPr>
        <p:spPr bwMode="auto">
          <a:xfrm>
            <a:off x="883419" y="2349326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39" name="Text Box 112"/>
          <p:cNvSpPr txBox="1">
            <a:spLocks noChangeArrowheads="1"/>
          </p:cNvSpPr>
          <p:nvPr/>
        </p:nvSpPr>
        <p:spPr bwMode="auto">
          <a:xfrm>
            <a:off x="1370781" y="2422351"/>
            <a:ext cx="66468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다가오는 시즌은 다양한 겨울 야외활동을 기획하는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행사시즌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0" name="AutoShape 114"/>
          <p:cNvSpPr>
            <a:spLocks noChangeArrowheads="1"/>
          </p:cNvSpPr>
          <p:nvPr/>
        </p:nvSpPr>
        <p:spPr bwMode="auto">
          <a:xfrm>
            <a:off x="883419" y="2924944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1" name="Text Box 115"/>
          <p:cNvSpPr txBox="1">
            <a:spLocks noChangeArrowheads="1"/>
          </p:cNvSpPr>
          <p:nvPr/>
        </p:nvSpPr>
        <p:spPr bwMode="auto">
          <a:xfrm>
            <a:off x="1346969" y="2997969"/>
            <a:ext cx="66706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 err="1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쇼셜</a:t>
            </a:r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네트워크보다 저렴한 비용으로 </a:t>
            </a:r>
            <a:r>
              <a:rPr kumimoji="1" lang="ko-KR" altLang="en-US" b="1" dirty="0" err="1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테마파크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&amp; </a:t>
            </a:r>
            <a:r>
              <a:rPr kumimoji="1" lang="ko-KR" altLang="en-US" b="1" dirty="0" err="1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리조트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이용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2" name="AutoShape 117"/>
          <p:cNvSpPr>
            <a:spLocks noChangeArrowheads="1"/>
          </p:cNvSpPr>
          <p:nvPr/>
        </p:nvSpPr>
        <p:spPr bwMode="auto">
          <a:xfrm>
            <a:off x="883419" y="4077072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4" name="AutoShape 121"/>
          <p:cNvSpPr>
            <a:spLocks noChangeArrowheads="1"/>
          </p:cNvSpPr>
          <p:nvPr/>
        </p:nvSpPr>
        <p:spPr bwMode="auto">
          <a:xfrm>
            <a:off x="883419" y="5229200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5" name="Text Box 122"/>
          <p:cNvSpPr txBox="1">
            <a:spLocks noChangeArrowheads="1"/>
          </p:cNvSpPr>
          <p:nvPr/>
        </p:nvSpPr>
        <p:spPr bwMode="auto">
          <a:xfrm>
            <a:off x="1381521" y="4725144"/>
            <a:ext cx="66468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단일 </a:t>
            </a:r>
            <a:r>
              <a:rPr kumimoji="1" lang="ko-KR" altLang="en-US" b="1" dirty="0" err="1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회사뿐만아니라</a:t>
            </a:r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계열사</a:t>
            </a:r>
            <a:r>
              <a:rPr kumimoji="1" lang="en-US" altLang="ko-KR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관계사</a:t>
            </a:r>
            <a:r>
              <a:rPr kumimoji="1" lang="en-US" altLang="ko-KR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,</a:t>
            </a:r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협력업체까지 폭 넓은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혜택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 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6" name="AutoShape 124"/>
          <p:cNvSpPr>
            <a:spLocks noChangeArrowheads="1"/>
          </p:cNvSpPr>
          <p:nvPr/>
        </p:nvSpPr>
        <p:spPr bwMode="auto">
          <a:xfrm>
            <a:off x="883419" y="5805264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pic>
        <p:nvPicPr>
          <p:cNvPr id="47" name="Picture 155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2492896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56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3086869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57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4237410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58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4813474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59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5391125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60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19" y="5949280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118"/>
          <p:cNvSpPr txBox="1">
            <a:spLocks noChangeArrowheads="1"/>
          </p:cNvSpPr>
          <p:nvPr/>
        </p:nvSpPr>
        <p:spPr bwMode="auto">
          <a:xfrm>
            <a:off x="1389831" y="4139233"/>
            <a:ext cx="6422529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혜택에 대한 회사의 추가 </a:t>
            </a:r>
            <a:r>
              <a:rPr kumimoji="1" lang="ko-KR" altLang="en-US" b="1" dirty="0" err="1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비용없이</a:t>
            </a:r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직원의 선택적 수용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가능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4" name="Text Box 122"/>
          <p:cNvSpPr txBox="1">
            <a:spLocks noChangeArrowheads="1"/>
          </p:cNvSpPr>
          <p:nvPr/>
        </p:nvSpPr>
        <p:spPr bwMode="auto">
          <a:xfrm>
            <a:off x="1370781" y="5301208"/>
            <a:ext cx="66468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직원뿐만 아니라 가족에게까지 즐거움을 줄 수 있는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프로모션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5" name="AutoShape 124"/>
          <p:cNvSpPr>
            <a:spLocks noChangeArrowheads="1"/>
          </p:cNvSpPr>
          <p:nvPr/>
        </p:nvSpPr>
        <p:spPr bwMode="auto">
          <a:xfrm>
            <a:off x="892944" y="3501008"/>
            <a:ext cx="7454900" cy="504000"/>
          </a:xfrm>
          <a:prstGeom prst="roundRect">
            <a:avLst>
              <a:gd name="adj" fmla="val 16667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pic>
        <p:nvPicPr>
          <p:cNvPr id="56" name="Picture 160" descr="b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4" y="3677221"/>
            <a:ext cx="3127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122"/>
          <p:cNvSpPr txBox="1">
            <a:spLocks noChangeArrowheads="1"/>
          </p:cNvSpPr>
          <p:nvPr/>
        </p:nvSpPr>
        <p:spPr bwMode="auto">
          <a:xfrm>
            <a:off x="1380306" y="3605783"/>
            <a:ext cx="66373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이용권 사전구매를 통해 대기시간 없이 입장 및 시설이용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가능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8" name="Text Box 122"/>
          <p:cNvSpPr txBox="1">
            <a:spLocks noChangeArrowheads="1"/>
          </p:cNvSpPr>
          <p:nvPr/>
        </p:nvSpPr>
        <p:spPr bwMode="auto">
          <a:xfrm>
            <a:off x="1381521" y="5867424"/>
            <a:ext cx="6718871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기업내의 다양한 행사를 합리적인 가격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충분한 사전정보를 제공</a:t>
            </a:r>
            <a:r>
              <a:rPr kumimoji="1" lang="en-US" altLang="ko-KR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.</a:t>
            </a:r>
            <a:r>
              <a:rPr kumimoji="1" lang="ko-KR" altLang="en-US" b="1" dirty="0" smtClean="0">
                <a:solidFill>
                  <a:srgbClr val="FFFFFF"/>
                </a:solidFill>
                <a:latin typeface="HY강B" pitchFamily="18" charset="-127"/>
                <a:ea typeface="HY강B" pitchFamily="18" charset="-127"/>
              </a:rPr>
              <a:t>   </a:t>
            </a:r>
            <a:endParaRPr kumimoji="1" lang="en-US" altLang="ko-KR" b="1" dirty="0">
              <a:solidFill>
                <a:srgbClr val="FFFFFF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4"/>
          <p:cNvSpPr>
            <a:spLocks noChangeArrowheads="1"/>
          </p:cNvSpPr>
          <p:nvPr/>
        </p:nvSpPr>
        <p:spPr bwMode="gray">
          <a:xfrm>
            <a:off x="1752600" y="2315294"/>
            <a:ext cx="6229350" cy="12600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gray">
          <a:xfrm>
            <a:off x="1889489" y="2435944"/>
            <a:ext cx="1200003" cy="100800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66CC"/>
              </a:gs>
              <a:gs pos="100000">
                <a:srgbClr val="0066CC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494" name="Freeform 6"/>
          <p:cNvSpPr>
            <a:spLocks/>
          </p:cNvSpPr>
          <p:nvPr/>
        </p:nvSpPr>
        <p:spPr bwMode="gray">
          <a:xfrm>
            <a:off x="1964156" y="2504207"/>
            <a:ext cx="599113" cy="5349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0066CC">
                  <a:gamma/>
                  <a:tint val="54510"/>
                  <a:invGamma/>
                </a:srgbClr>
              </a:gs>
              <a:gs pos="50000">
                <a:srgbClr val="0066CC">
                  <a:alpha val="0"/>
                </a:srgbClr>
              </a:gs>
              <a:gs pos="100000">
                <a:srgbClr val="0066CC">
                  <a:gamma/>
                  <a:tint val="54510"/>
                  <a:invGamma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gray">
          <a:xfrm>
            <a:off x="1941045" y="2728044"/>
            <a:ext cx="106844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B" pitchFamily="18" charset="-127"/>
                <a:ea typeface="HY울릉도B" pitchFamily="18" charset="-127"/>
              </a:rPr>
              <a:t>행사명</a:t>
            </a:r>
            <a:endParaRPr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gray">
          <a:xfrm>
            <a:off x="3118293" y="2751311"/>
            <a:ext cx="498209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sz="2200" b="1" dirty="0" smtClean="0">
                <a:solidFill>
                  <a:srgbClr val="000000"/>
                </a:solidFill>
                <a:latin typeface="HY울릉도B"/>
                <a:ea typeface="HY울릉도B"/>
              </a:rPr>
              <a:t>『</a:t>
            </a:r>
            <a:r>
              <a:rPr lang="ko-KR" altLang="en-US" sz="2200" b="1" dirty="0" smtClean="0">
                <a:solidFill>
                  <a:schemeClr val="tx1">
                    <a:lumMod val="50000"/>
                  </a:schemeClr>
                </a:solidFill>
                <a:latin typeface="HY울릉도B"/>
                <a:ea typeface="HY울릉도B"/>
              </a:rPr>
              <a:t>겨울 테마여행 </a:t>
            </a:r>
            <a:r>
              <a:rPr lang="en-US" altLang="ko-KR" sz="2200" b="1" dirty="0" smtClean="0">
                <a:solidFill>
                  <a:schemeClr val="tx1">
                    <a:lumMod val="50000"/>
                  </a:schemeClr>
                </a:solidFill>
                <a:latin typeface="HY울릉도B"/>
                <a:ea typeface="HY울릉도B"/>
              </a:rPr>
              <a:t>2</a:t>
            </a:r>
            <a:r>
              <a:rPr lang="en-US" altLang="ko-KR" sz="2200" b="1" dirty="0" smtClean="0">
                <a:solidFill>
                  <a:srgbClr val="000000"/>
                </a:solidFill>
                <a:latin typeface="HY울릉도B"/>
                <a:ea typeface="HY울릉도B"/>
              </a:rPr>
              <a:t>』</a:t>
            </a:r>
            <a:r>
              <a:rPr lang="ko-KR" altLang="en-US" sz="2200" b="1" dirty="0" smtClean="0">
                <a:solidFill>
                  <a:srgbClr val="000000"/>
                </a:solidFill>
                <a:latin typeface="HY울릉도B"/>
                <a:ea typeface="HY울릉도B"/>
              </a:rPr>
              <a:t>특별 할인 행사</a:t>
            </a:r>
            <a:endParaRPr lang="en-US" altLang="ko-KR" sz="2200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63498" name="AutoShape 10"/>
          <p:cNvSpPr>
            <a:spLocks noChangeArrowheads="1"/>
          </p:cNvSpPr>
          <p:nvPr/>
        </p:nvSpPr>
        <p:spPr bwMode="gray">
          <a:xfrm>
            <a:off x="1752600" y="3758332"/>
            <a:ext cx="6229350" cy="12600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gray">
          <a:xfrm>
            <a:off x="1889489" y="3874687"/>
            <a:ext cx="1200003" cy="100800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500" name="Freeform 12"/>
          <p:cNvSpPr>
            <a:spLocks/>
          </p:cNvSpPr>
          <p:nvPr/>
        </p:nvSpPr>
        <p:spPr bwMode="gray">
          <a:xfrm>
            <a:off x="1964156" y="3940519"/>
            <a:ext cx="599113" cy="515942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009999">
                  <a:gamma/>
                  <a:tint val="42353"/>
                  <a:invGamma/>
                </a:srgbClr>
              </a:gs>
              <a:gs pos="100000">
                <a:srgbClr val="009999">
                  <a:alpha val="0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gray">
          <a:xfrm>
            <a:off x="3253048" y="4245185"/>
            <a:ext cx="45795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ko-KR" sz="2400" b="1" dirty="0" smtClean="0">
                <a:solidFill>
                  <a:srgbClr val="000000"/>
                </a:solidFill>
                <a:ea typeface="굴림" pitchFamily="50" charset="-127"/>
              </a:rPr>
              <a:t>         ~ 2016</a:t>
            </a:r>
            <a:r>
              <a:rPr lang="ko-KR" altLang="en-US" sz="2400" b="1" dirty="0" smtClean="0">
                <a:solidFill>
                  <a:srgbClr val="000000"/>
                </a:solidFill>
                <a:ea typeface="굴림" pitchFamily="50" charset="-127"/>
              </a:rPr>
              <a:t>년 </a:t>
            </a:r>
            <a:r>
              <a:rPr lang="en-US" altLang="ko-KR" sz="2400" b="1" dirty="0" smtClean="0">
                <a:solidFill>
                  <a:srgbClr val="000000"/>
                </a:solidFill>
                <a:ea typeface="굴림" pitchFamily="50" charset="-127"/>
              </a:rPr>
              <a:t>2</a:t>
            </a:r>
            <a:r>
              <a:rPr lang="ko-KR" altLang="en-US" sz="2400" b="1" dirty="0" smtClean="0">
                <a:solidFill>
                  <a:srgbClr val="000000"/>
                </a:solidFill>
                <a:ea typeface="굴림" pitchFamily="50" charset="-127"/>
              </a:rPr>
              <a:t>월 </a:t>
            </a:r>
            <a:r>
              <a:rPr lang="en-US" altLang="ko-KR" sz="2400" b="1" dirty="0" smtClean="0">
                <a:solidFill>
                  <a:srgbClr val="000000"/>
                </a:solidFill>
                <a:ea typeface="굴림" pitchFamily="50" charset="-127"/>
              </a:rPr>
              <a:t>29</a:t>
            </a:r>
            <a:r>
              <a:rPr lang="ko-KR" altLang="en-US" sz="2400" b="1" dirty="0" smtClean="0">
                <a:solidFill>
                  <a:srgbClr val="000000"/>
                </a:solidFill>
                <a:ea typeface="굴림" pitchFamily="50" charset="-127"/>
              </a:rPr>
              <a:t>일</a:t>
            </a:r>
            <a:r>
              <a:rPr lang="en-US" altLang="ko-KR" sz="2400" b="1" dirty="0" smtClean="0">
                <a:solidFill>
                  <a:srgbClr val="000000"/>
                </a:solidFill>
                <a:ea typeface="굴림" pitchFamily="50" charset="-127"/>
              </a:rPr>
              <a:t>(</a:t>
            </a:r>
            <a:r>
              <a:rPr lang="ko-KR" altLang="en-US" sz="2400" b="1" dirty="0" smtClean="0">
                <a:solidFill>
                  <a:srgbClr val="000000"/>
                </a:solidFill>
                <a:ea typeface="굴림" pitchFamily="50" charset="-127"/>
              </a:rPr>
              <a:t>월</a:t>
            </a:r>
            <a:r>
              <a:rPr lang="en-US" altLang="ko-KR" sz="2400" b="1" dirty="0" smtClean="0">
                <a:solidFill>
                  <a:srgbClr val="000000"/>
                </a:solidFill>
                <a:ea typeface="굴림" pitchFamily="50" charset="-127"/>
              </a:rPr>
              <a:t>)</a:t>
            </a:r>
            <a:r>
              <a:rPr lang="ko-KR" altLang="en-US" sz="2400" b="1" dirty="0" smtClean="0">
                <a:solidFill>
                  <a:srgbClr val="000000"/>
                </a:solidFill>
                <a:ea typeface="굴림" pitchFamily="50" charset="-127"/>
              </a:rPr>
              <a:t>까지</a:t>
            </a:r>
            <a:endParaRPr lang="en-US" altLang="ko-KR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63504" name="AutoShape 16"/>
          <p:cNvSpPr>
            <a:spLocks noChangeArrowheads="1"/>
          </p:cNvSpPr>
          <p:nvPr/>
        </p:nvSpPr>
        <p:spPr bwMode="gray">
          <a:xfrm>
            <a:off x="1752600" y="5218832"/>
            <a:ext cx="6229350" cy="12600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505" name="AutoShape 17"/>
          <p:cNvSpPr>
            <a:spLocks noChangeArrowheads="1"/>
          </p:cNvSpPr>
          <p:nvPr/>
        </p:nvSpPr>
        <p:spPr bwMode="gray">
          <a:xfrm>
            <a:off x="1889489" y="5335187"/>
            <a:ext cx="1200003" cy="100800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EC941E"/>
              </a:gs>
              <a:gs pos="100000">
                <a:srgbClr val="EC941E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506" name="Freeform 18"/>
          <p:cNvSpPr>
            <a:spLocks/>
          </p:cNvSpPr>
          <p:nvPr/>
        </p:nvSpPr>
        <p:spPr bwMode="gray">
          <a:xfrm>
            <a:off x="1964156" y="5401019"/>
            <a:ext cx="599113" cy="515942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EC941E">
                  <a:gamma/>
                  <a:tint val="48627"/>
                  <a:invGamma/>
                </a:srgbClr>
              </a:gs>
              <a:gs pos="100000">
                <a:srgbClr val="EC941E">
                  <a:alpha val="0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gray">
          <a:xfrm>
            <a:off x="3253048" y="5506657"/>
            <a:ext cx="45795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ko-KR" altLang="en-US" sz="2000" b="1" dirty="0" err="1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테마파크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&amp;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리조트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워터파크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&amp;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스파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err="1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아쿠아리움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공연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영화 외</a:t>
            </a:r>
            <a:endParaRPr lang="en-US" altLang="ko-KR" sz="2000" dirty="0">
              <a:solidFill>
                <a:srgbClr val="0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25" name="바닥글 개체 틀 4"/>
          <p:cNvSpPr txBox="1">
            <a:spLocks/>
          </p:cNvSpPr>
          <p:nvPr/>
        </p:nvSpPr>
        <p:spPr bwMode="auto">
          <a:xfrm>
            <a:off x="7029772" y="240705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27" name="Text Box 7"/>
          <p:cNvSpPr txBox="1">
            <a:spLocks noChangeArrowheads="1"/>
          </p:cNvSpPr>
          <p:nvPr/>
        </p:nvSpPr>
        <p:spPr bwMode="gray">
          <a:xfrm>
            <a:off x="1907704" y="4221088"/>
            <a:ext cx="12105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B" pitchFamily="18" charset="-127"/>
                <a:ea typeface="HY울릉도B" pitchFamily="18" charset="-127"/>
              </a:rPr>
              <a:t>판매기간</a:t>
            </a:r>
            <a:endParaRPr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gray">
          <a:xfrm>
            <a:off x="1907704" y="5661248"/>
            <a:ext cx="12105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o-KR" alt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B" pitchFamily="18" charset="-127"/>
                <a:ea typeface="HY울릉도B" pitchFamily="18" charset="-127"/>
              </a:rPr>
              <a:t>제안상품</a:t>
            </a:r>
            <a:endParaRPr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87624" y="1556792"/>
            <a:ext cx="17988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kumimoji="1" lang="ko-KR" altLang="en-US" sz="2400" dirty="0" err="1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행사명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29772" y="240705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55824"/>
              </p:ext>
            </p:extLst>
          </p:nvPr>
        </p:nvGraphicFramePr>
        <p:xfrm>
          <a:off x="323528" y="2204864"/>
          <a:ext cx="8569325" cy="4372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5742"/>
                <a:gridCol w="288390"/>
                <a:gridCol w="1656256"/>
                <a:gridCol w="864134"/>
                <a:gridCol w="792123"/>
                <a:gridCol w="3672568"/>
                <a:gridCol w="720112"/>
              </a:tblGrid>
              <a:tr h="288032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구 분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상품 내용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 smtClean="0">
                          <a:solidFill>
                            <a:schemeClr val="tx1"/>
                          </a:solidFill>
                          <a:effectLst/>
                        </a:rPr>
                        <a:t>정상요금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특별우대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요금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비</a:t>
                      </a: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고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200" b="1" kern="0" dirty="0">
                          <a:solidFill>
                            <a:schemeClr val="tx1"/>
                          </a:solidFill>
                          <a:effectLst/>
                        </a:rPr>
                        <a:t>유효기간</a:t>
                      </a:r>
                      <a:endParaRPr lang="ko-KR" sz="1200" b="1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778108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Q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송파</a:t>
                      </a:r>
                      <a:endParaRPr lang="en-US" altLang="ko-KR" sz="1000" b="1" kern="100" dirty="0" smtClean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고양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롯데월드</a:t>
                      </a: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자유이용권</a:t>
                      </a:r>
                      <a:r>
                        <a:rPr lang="en-US" altLang="ko-KR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제</a:t>
                      </a:r>
                      <a:r>
                        <a:rPr lang="en-US" altLang="ko-KR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2</a:t>
                      </a:r>
                      <a:r>
                        <a:rPr lang="ko-KR" altLang="en-US" sz="1000" b="1" kern="100" dirty="0" err="1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롯데월드</a:t>
                      </a: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000" b="1" kern="100" dirty="0" err="1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아쿠아리움</a:t>
                      </a:r>
                      <a:r>
                        <a:rPr lang="en-US" altLang="ko-KR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테마동물원 </a:t>
                      </a:r>
                      <a:r>
                        <a:rPr lang="en-US" altLang="ko-KR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ZOOZOOO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입장권 패키지</a:t>
                      </a:r>
                      <a:endParaRPr lang="ko-KR" sz="1000" b="1" kern="100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\96,500/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\34,000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24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개월이상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티켓구입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본 티켓은 방문당일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롯데월드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및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아쿠아리움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당일 필수 사용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테마동물원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ZOOZOO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이용 시 눈썰매장 무료이용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16-03-01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534269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S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과천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\38,000/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\12,000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종일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·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주중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·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주말 자유이용권  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36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개월부터 티켓구입  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눈썰매장 무료이용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16-12-31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534269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E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용인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\24,000/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\13,000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종일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·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주중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·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주말 자유이용권   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36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개월부터 티켓구입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눈썰매장 무료이용</a:t>
                      </a:r>
                      <a:endParaRPr lang="ko-KR" alt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16-06-30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36817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K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일산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\29,000/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\16,000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더아쿠아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더정글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더스카이팜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16-11-30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6685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L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서울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대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\29,500/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\18,000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l" latinLnBrk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전망대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왕복케이블카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박물관은 살아있다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16-03-31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67258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M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소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\21,500/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\12,000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1676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D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덕산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\48,000/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\20,900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사우나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워터파크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16-05-31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381676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E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제천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\53,000/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\22,900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사우나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워터파크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16-02-29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127225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푸드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A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서울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\88,000/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\50,000/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\30,000/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\77,000</a:t>
                      </a: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\44,000</a:t>
                      </a: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\26,000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티켓수령 후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필수에약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02-789-5731~4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미취학 기준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36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개월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~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미취학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ko-KR" altLang="en-US" sz="1000" b="1" kern="10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이용시간 홈페이지 필수 확인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16-02-29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127226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푸드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B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225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푸드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C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923928" y="1412776"/>
            <a:ext cx="1728192" cy="3077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 </a:t>
            </a:r>
            <a:r>
              <a:rPr lang="ko-KR" altLang="en-US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종이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티켓 </a:t>
            </a:r>
            <a:endParaRPr lang="ko-KR" altLang="en-US" sz="1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7092000" y="3357016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sp>
        <p:nvSpPr>
          <p:cNvPr id="12" name="사각형 설명선 11"/>
          <p:cNvSpPr/>
          <p:nvPr/>
        </p:nvSpPr>
        <p:spPr>
          <a:xfrm>
            <a:off x="7092000" y="3917673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sp>
        <p:nvSpPr>
          <p:cNvPr id="14" name="사각형 설명선 13"/>
          <p:cNvSpPr/>
          <p:nvPr/>
        </p:nvSpPr>
        <p:spPr>
          <a:xfrm>
            <a:off x="7092000" y="4782808"/>
            <a:ext cx="1044000" cy="302400"/>
          </a:xfrm>
          <a:prstGeom prst="wedgeRectCallou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최저 판매가격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187624" y="162880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kumimoji="1" lang="en-US" altLang="ko-KR" sz="240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상품구성 및 요금 현황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사각형 설명선 27"/>
          <p:cNvSpPr/>
          <p:nvPr/>
        </p:nvSpPr>
        <p:spPr>
          <a:xfrm>
            <a:off x="6850800" y="5373240"/>
            <a:ext cx="1296144" cy="216000"/>
          </a:xfrm>
          <a:prstGeom prst="wedgeRectCallout">
            <a:avLst>
              <a:gd name="adj1" fmla="val -20209"/>
              <a:gd name="adj2" fmla="val 83664"/>
            </a:avLst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성인 국내최저 판매가격 </a:t>
            </a:r>
          </a:p>
        </p:txBody>
      </p:sp>
      <p:sp>
        <p:nvSpPr>
          <p:cNvPr id="29" name="사각형 설명선 28"/>
          <p:cNvSpPr/>
          <p:nvPr/>
        </p:nvSpPr>
        <p:spPr>
          <a:xfrm>
            <a:off x="7092000" y="4471763"/>
            <a:ext cx="1044000" cy="253405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pic>
        <p:nvPicPr>
          <p:cNvPr id="30" name="Picture 98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800" y="3406449"/>
            <a:ext cx="1645200" cy="45459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그림 1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800" y="3918768"/>
            <a:ext cx="1645200" cy="44633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그림 32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00" y="4446767"/>
            <a:ext cx="1645200" cy="35038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그림 22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800" y="4826639"/>
            <a:ext cx="1645200" cy="47456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그림 29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14" y="5301208"/>
            <a:ext cx="1656000" cy="3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그림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801" y="5672365"/>
            <a:ext cx="1663008" cy="371434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사각형 설명선 22"/>
          <p:cNvSpPr/>
          <p:nvPr/>
        </p:nvSpPr>
        <p:spPr>
          <a:xfrm>
            <a:off x="6876256" y="5733280"/>
            <a:ext cx="1296144" cy="216000"/>
          </a:xfrm>
          <a:prstGeom prst="wedgeRectCallout">
            <a:avLst>
              <a:gd name="adj1" fmla="val -20209"/>
              <a:gd name="adj2" fmla="val 83664"/>
            </a:avLst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성인 국내최저 판매가격 </a:t>
            </a:r>
          </a:p>
        </p:txBody>
      </p:sp>
      <p:sp>
        <p:nvSpPr>
          <p:cNvPr id="25" name="사각형 설명선 24"/>
          <p:cNvSpPr/>
          <p:nvPr/>
        </p:nvSpPr>
        <p:spPr>
          <a:xfrm>
            <a:off x="7128400" y="2621505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pic>
        <p:nvPicPr>
          <p:cNvPr id="21" name="그림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14" y="6111498"/>
            <a:ext cx="1633386" cy="413846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8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17" name="바닥글 개체 틀 4"/>
          <p:cNvSpPr txBox="1">
            <a:spLocks/>
          </p:cNvSpPr>
          <p:nvPr/>
        </p:nvSpPr>
        <p:spPr bwMode="auto">
          <a:xfrm>
            <a:off x="7029772" y="240705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6356"/>
              </p:ext>
            </p:extLst>
          </p:nvPr>
        </p:nvGraphicFramePr>
        <p:xfrm>
          <a:off x="323530" y="2060848"/>
          <a:ext cx="8568951" cy="459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4"/>
                <a:gridCol w="360040"/>
                <a:gridCol w="1656184"/>
                <a:gridCol w="1008112"/>
                <a:gridCol w="936104"/>
                <a:gridCol w="3384376"/>
                <a:gridCol w="720081"/>
              </a:tblGrid>
              <a:tr h="329244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구 분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상품 내용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정상 요금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solidFill>
                            <a:schemeClr val="tx1"/>
                          </a:solidFill>
                          <a:effectLst/>
                        </a:rPr>
                        <a:t>특별우대요금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비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유효기간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</a:tr>
              <a:tr h="39083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테마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</a:t>
                      </a:r>
                      <a:endParaRPr lang="en-US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용인</a:t>
                      </a:r>
                      <a:endParaRPr lang="en-US" sz="1000" b="1" i="0" u="none" strike="noStrike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대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\48,000/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소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\38,000/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인권 </a:t>
                      </a: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\56,000</a:t>
                      </a:r>
                    </a:p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인권 </a:t>
                      </a: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\84,000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자유이용권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 후 부분환불불가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16-02-01~</a:t>
                      </a:r>
                    </a:p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16-03-01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093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테마</a:t>
                      </a:r>
                      <a:r>
                        <a:rPr lang="en-US" sz="10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안성</a:t>
                      </a:r>
                      <a:endParaRPr lang="en-US" sz="1000" b="1" i="0" u="none" strike="noStrike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\13,000/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\10,000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상품구성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입장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트랙터마차   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소인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36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개월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고등학생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눈썰매장 무료이용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16-03-31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866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테마</a:t>
                      </a:r>
                      <a:r>
                        <a:rPr lang="en-US" sz="10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rgbClr val="A76E1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9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\10,000/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\8,000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9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스파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en-US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부천</a:t>
                      </a:r>
                      <a:endParaRPr lang="en-US" sz="1000" b="1" i="0" u="none" strike="noStrike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\40,000/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\16,000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사우나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워터파크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16-05-31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47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\30,000/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9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스노우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en-US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부천</a:t>
                      </a:r>
                      <a:endParaRPr lang="en-US" sz="1000" b="1" i="0" u="none" strike="noStrike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\16,900/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\8,000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9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스노우파크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눈썰매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이글루체험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endParaRPr lang="en-US" altLang="ko-KR" sz="9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lvl="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매주 월요일 휴장  </a:t>
                      </a:r>
                    </a:p>
                    <a:p>
                      <a:pPr lvl="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오전 혹은 오후 </a:t>
                      </a:r>
                      <a:r>
                        <a:rPr lang="en-US" altLang="ko-KR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</a:t>
                      </a:r>
                      <a:r>
                        <a:rPr lang="ko-KR" altLang="en-US" sz="9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타임 선택 이용권</a:t>
                      </a:r>
                      <a:endParaRPr lang="ko-KR" altLang="ko-KR" sz="9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16-03-01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2195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B</a:t>
                      </a:r>
                      <a:endParaRPr lang="ko-KR" altLang="ko-KR" sz="1000" b="1" kern="1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아산</a:t>
                      </a:r>
                      <a:endParaRPr lang="ko-KR" altLang="ko-KR" sz="1000" b="1" kern="100" dirty="0" smtClean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대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\43,000/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\15,000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사우나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워터파크</a:t>
                      </a:r>
                      <a:endParaRPr lang="en-US" altLang="ko-KR" sz="9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indent="0"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3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월중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휴장 예정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홈페이지 참조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  <a:endParaRPr lang="ko-KR" altLang="ko-KR" sz="9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16-05-31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21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소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\35,000/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10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P</a:t>
                      </a:r>
                      <a:endParaRPr lang="ko-KR" sz="1000" b="1" kern="1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아산</a:t>
                      </a:r>
                      <a:endParaRPr lang="ko-KR" sz="1000" b="1" kern="100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대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\44,000/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\17,000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사우나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워터파크</a:t>
                      </a:r>
                      <a:endParaRPr lang="en-US" altLang="ko-KR" sz="9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16-03-31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54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소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\33,000/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255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스파</a:t>
                      </a:r>
                      <a:r>
                        <a:rPr lang="en-US" altLang="ko-KR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S</a:t>
                      </a:r>
                      <a:endParaRPr lang="ko-KR" sz="1000" b="1" kern="1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용인</a:t>
                      </a:r>
                      <a:endParaRPr lang="ko-KR" sz="1000" b="1" kern="100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대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\44,000/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en-US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\16,000</a:t>
                      </a:r>
                      <a:endParaRPr lang="ko-KR" altLang="en-US" sz="1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락커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제공</a:t>
                      </a:r>
                      <a:endParaRPr lang="en-US" altLang="ko-KR" sz="9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16-02-21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272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소 </a:t>
                      </a: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\33,000/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altLang="ko-KR" sz="10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919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I</a:t>
                      </a:r>
                      <a:endParaRPr lang="ko-KR" sz="1000" b="1" kern="1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여수</a:t>
                      </a:r>
                      <a:endParaRPr lang="ko-KR" sz="1000" b="1" kern="100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\26,000/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\18,500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아쿠아리움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박물관은 살아있다</a:t>
                      </a:r>
                      <a:endParaRPr lang="ko-KR" sz="9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구매후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60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일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69921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테마</a:t>
                      </a:r>
                      <a:r>
                        <a:rPr lang="en-US" altLang="ko-KR" sz="1000" b="1" kern="1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J</a:t>
                      </a:r>
                      <a:endParaRPr lang="ko-KR" sz="1000" b="1" kern="1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1D208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제주</a:t>
                      </a:r>
                      <a:endParaRPr lang="ko-KR" sz="1000" b="1" kern="100" dirty="0">
                        <a:solidFill>
                          <a:srgbClr val="1D208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\33,000/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\27,000</a:t>
                      </a:r>
                      <a:endParaRPr lang="ko-KR" altLang="en-US" sz="1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아쿠아리움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오션아레나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+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마린사이언스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    </a:t>
                      </a:r>
                      <a:endParaRPr lang="en-US" altLang="ko-KR" sz="900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3D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제외</a:t>
                      </a:r>
                      <a:endParaRPr lang="ko-KR" sz="9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구매후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60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일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6631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 smtClean="0"/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비고</a:t>
                      </a:r>
                      <a:endParaRPr lang="ko-KR" altLang="en-US" b="1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* </a:t>
                      </a:r>
                      <a:r>
                        <a:rPr lang="ko-KR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당일 </a:t>
                      </a:r>
                      <a:r>
                        <a:rPr lang="ko-KR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오</a:t>
                      </a:r>
                      <a:r>
                        <a:rPr lang="ko-KR" altLang="en-US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후  </a:t>
                      </a:r>
                      <a:r>
                        <a:rPr lang="en-US" altLang="ko-KR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시 </a:t>
                      </a:r>
                      <a:r>
                        <a:rPr lang="ko-KR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이전 구매 시 당일 오후</a:t>
                      </a:r>
                      <a:r>
                        <a:rPr lang="en-US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ko-KR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시 </a:t>
                      </a:r>
                      <a:r>
                        <a:rPr lang="ko-KR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이전 문자발송</a:t>
                      </a:r>
                      <a:r>
                        <a:rPr lang="en-US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ko-KR" sz="800" kern="100" baseline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* </a:t>
                      </a:r>
                      <a:r>
                        <a:rPr lang="ko-KR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금요일 오후</a:t>
                      </a:r>
                      <a:r>
                        <a:rPr lang="en-US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2</a:t>
                      </a:r>
                      <a:r>
                        <a:rPr lang="ko-KR" sz="800" u="sng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시 </a:t>
                      </a:r>
                      <a:r>
                        <a:rPr lang="ko-KR" sz="800" u="sng" kern="0" baseline="0" dirty="0">
                          <a:solidFill>
                            <a:schemeClr val="tx1"/>
                          </a:solidFill>
                          <a:effectLst/>
                        </a:rPr>
                        <a:t>이후 주문 시 월요일 문자발송</a:t>
                      </a:r>
                      <a:r>
                        <a:rPr lang="en-US" sz="800" u="sng" kern="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lang="en-US" sz="800" kern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(</a:t>
                      </a:r>
                      <a:r>
                        <a:rPr lang="ko-KR" sz="800" kern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일</a:t>
                      </a:r>
                      <a:r>
                        <a:rPr lang="ko-KR" sz="800" kern="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·공휴일 문자발송 불가</a:t>
                      </a:r>
                      <a:r>
                        <a:rPr lang="en-US" sz="800" kern="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</a:rPr>
                        <a:t>)</a:t>
                      </a:r>
                      <a:endParaRPr lang="ko-KR" sz="800" kern="100" baseline="0" dirty="0"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 latinLnBrk="1">
                        <a:spcAft>
                          <a:spcPts val="0"/>
                        </a:spcAft>
                      </a:pPr>
                      <a:r>
                        <a:rPr 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* </a:t>
                      </a:r>
                      <a:r>
                        <a:rPr lang="ko-KR" sz="800" kern="0" baseline="0" dirty="0">
                          <a:solidFill>
                            <a:schemeClr val="tx1"/>
                          </a:solidFill>
                          <a:effectLst/>
                        </a:rPr>
                        <a:t>주문하신 수량만큼 </a:t>
                      </a:r>
                      <a:r>
                        <a:rPr lang="ko-KR" sz="800" kern="0" baseline="0" dirty="0" err="1">
                          <a:solidFill>
                            <a:schemeClr val="tx1"/>
                          </a:solidFill>
                          <a:effectLst/>
                        </a:rPr>
                        <a:t>모바일</a:t>
                      </a:r>
                      <a:r>
                        <a:rPr lang="ko-KR" sz="800" kern="0" baseline="0" dirty="0">
                          <a:solidFill>
                            <a:schemeClr val="tx1"/>
                          </a:solidFill>
                          <a:effectLst/>
                        </a:rPr>
                        <a:t> 티켓발송</a:t>
                      </a:r>
                      <a:r>
                        <a:rPr lang="en-US" sz="800" kern="0" baseline="0" dirty="0">
                          <a:solidFill>
                            <a:schemeClr val="tx1"/>
                          </a:solidFill>
                          <a:effectLst/>
                        </a:rPr>
                        <a:t>. * </a:t>
                      </a:r>
                      <a:r>
                        <a:rPr lang="ko-KR" sz="800" kern="0" baseline="0" dirty="0" err="1">
                          <a:solidFill>
                            <a:schemeClr val="tx1"/>
                          </a:solidFill>
                          <a:effectLst/>
                        </a:rPr>
                        <a:t>모바일</a:t>
                      </a:r>
                      <a:r>
                        <a:rPr lang="ko-KR" sz="800" kern="0" baseline="0" dirty="0">
                          <a:solidFill>
                            <a:schemeClr val="tx1"/>
                          </a:solidFill>
                          <a:effectLst/>
                        </a:rPr>
                        <a:t> 입장권은 수령당일 사용불가</a:t>
                      </a:r>
                      <a:r>
                        <a:rPr 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.  (</a:t>
                      </a:r>
                      <a:r>
                        <a:rPr lang="ko-KR" altLang="en-US" sz="800" kern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안성팜랜드</a:t>
                      </a:r>
                      <a:r>
                        <a:rPr lang="en-US" altLang="ko-KR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altLang="en-US" sz="800" kern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도고스파</a:t>
                      </a:r>
                      <a:r>
                        <a:rPr lang="en-US" altLang="ko-KR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altLang="en-US" sz="800" kern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아산스파비스</a:t>
                      </a:r>
                      <a:r>
                        <a:rPr lang="en-US" altLang="ko-KR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ko-KR" altLang="en-US" sz="800" kern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케리비안베이</a:t>
                      </a:r>
                      <a:r>
                        <a:rPr lang="ko-KR" alt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당일사용 가능</a:t>
                      </a:r>
                      <a:r>
                        <a:rPr lang="en-US" altLang="ko-KR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sz="800" kern="100" baseline="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endParaRPr lang="ko-KR" sz="800" kern="100" baseline="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3995911" y="1556792"/>
            <a:ext cx="1872233" cy="3063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en-US" altLang="ko-KR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 </a:t>
            </a:r>
            <a:r>
              <a:rPr lang="ko-KR" altLang="en-US" sz="14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모바일</a:t>
            </a:r>
            <a:r>
              <a:rPr lang="ko-KR" altLang="en-US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상품 </a:t>
            </a:r>
            <a:r>
              <a:rPr lang="en-US" altLang="ko-KR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endParaRPr lang="ko-KR" altLang="en-US" sz="1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사각형 설명선 20"/>
          <p:cNvSpPr/>
          <p:nvPr/>
        </p:nvSpPr>
        <p:spPr>
          <a:xfrm>
            <a:off x="7128400" y="2837529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pic>
        <p:nvPicPr>
          <p:cNvPr id="27" name="그림 2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80928"/>
            <a:ext cx="1656184" cy="50405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그림 7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373256"/>
            <a:ext cx="1656000" cy="3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그림 8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733296"/>
            <a:ext cx="1656000" cy="36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그림 28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00" y="4084419"/>
            <a:ext cx="1641600" cy="49674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사각형 설명선 33"/>
          <p:cNvSpPr/>
          <p:nvPr/>
        </p:nvSpPr>
        <p:spPr>
          <a:xfrm>
            <a:off x="7092000" y="4134712"/>
            <a:ext cx="1044000" cy="230392"/>
          </a:xfrm>
          <a:prstGeom prst="wedgeRectCallou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최저 판매가격</a:t>
            </a:r>
            <a:endParaRPr lang="ko-KR" altLang="en-US" sz="1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9" name="그림 28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00" y="4581168"/>
            <a:ext cx="1638000" cy="509882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그림 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2" y="5085224"/>
            <a:ext cx="1584176" cy="27313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그림 27"/>
          <p:cNvPicPr preferRelativeResize="0"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92" y="3328863"/>
            <a:ext cx="1656000" cy="31616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사각형 설명선 23"/>
          <p:cNvSpPr/>
          <p:nvPr/>
        </p:nvSpPr>
        <p:spPr>
          <a:xfrm>
            <a:off x="6876256" y="3356992"/>
            <a:ext cx="1296144" cy="216000"/>
          </a:xfrm>
          <a:prstGeom prst="wedgeRectCallout">
            <a:avLst>
              <a:gd name="adj1" fmla="val -20209"/>
              <a:gd name="adj2" fmla="val 83664"/>
            </a:avLst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8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성인 국내최저 판매가격 </a:t>
            </a:r>
          </a:p>
        </p:txBody>
      </p:sp>
      <p:pic>
        <p:nvPicPr>
          <p:cNvPr id="26" name="그림 26"/>
          <p:cNvPicPr preferRelativeResize="0"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81" y="3716699"/>
            <a:ext cx="1656000" cy="36772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사각형 설명선 31"/>
          <p:cNvSpPr/>
          <p:nvPr/>
        </p:nvSpPr>
        <p:spPr>
          <a:xfrm>
            <a:off x="7092000" y="3701625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pic>
        <p:nvPicPr>
          <p:cNvPr id="22" name="그림 2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1" y="2405481"/>
            <a:ext cx="1613181" cy="37544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778810" y="667544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latinLnBrk="1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/>
            <a:r>
              <a:rPr kumimoji="1" lang="en-US" altLang="ko-KR" sz="2800" dirty="0" smtClean="0"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29772" y="240705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529481"/>
              </p:ext>
            </p:extLst>
          </p:nvPr>
        </p:nvGraphicFramePr>
        <p:xfrm>
          <a:off x="323529" y="2413440"/>
          <a:ext cx="8568951" cy="3216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051"/>
                <a:gridCol w="476051"/>
                <a:gridCol w="1496169"/>
                <a:gridCol w="864096"/>
                <a:gridCol w="792088"/>
                <a:gridCol w="3784419"/>
                <a:gridCol w="680077"/>
              </a:tblGrid>
              <a:tr h="32045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구 분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상품 내용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12395"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정상 요금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 smtClean="0">
                          <a:solidFill>
                            <a:schemeClr val="tx1"/>
                          </a:solidFill>
                          <a:effectLst/>
                        </a:rPr>
                        <a:t>특별우대요금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비</a:t>
                      </a: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000" kern="0" dirty="0">
                          <a:solidFill>
                            <a:schemeClr val="tx1"/>
                          </a:solidFill>
                          <a:effectLst/>
                        </a:rPr>
                        <a:t>유효기간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alpha val="50000"/>
                      </a:schemeClr>
                    </a:solidFill>
                  </a:tcPr>
                </a:tc>
              </a:tr>
              <a:tr h="47140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033CC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공연</a:t>
                      </a:r>
                      <a:r>
                        <a:rPr lang="en-US" altLang="ko-KR" sz="1000" b="1" kern="100" dirty="0" smtClean="0">
                          <a:solidFill>
                            <a:srgbClr val="0033CC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B</a:t>
                      </a:r>
                      <a:endParaRPr lang="ko-KR" sz="1000" b="1" kern="100" dirty="0">
                        <a:solidFill>
                          <a:srgbClr val="0033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댄스뮤지컬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“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사랑하면 춤을 춰라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”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석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1+1 </a:t>
                      </a:r>
                      <a:r>
                        <a:rPr lang="en-US" altLang="ko-KR" sz="9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</a:t>
                      </a:r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</a:t>
                      </a:r>
                      <a:r>
                        <a:rPr lang="en-US" altLang="ko-KR" sz="900" b="1" dirty="0" smtClean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공연장소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관철동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시네코아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빌딩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\100,000/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\35,000</a:t>
                      </a:r>
                      <a:endParaRPr lang="ko-KR" altLang="en-US" sz="1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예약문의 평일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10:00~18:00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매주 화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·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휴연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티켓 수령 후 예약 필수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02-3676-7616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16-03-01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033CC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공연</a:t>
                      </a:r>
                      <a:r>
                        <a:rPr lang="en-US" altLang="ko-KR" sz="1000" b="1" kern="100" dirty="0" smtClean="0">
                          <a:solidFill>
                            <a:srgbClr val="0033CC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D</a:t>
                      </a:r>
                      <a:endParaRPr lang="ko-KR" sz="1000" b="1" kern="100" dirty="0">
                        <a:solidFill>
                          <a:srgbClr val="0033CC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연극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”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옥탑방고양이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” 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전석 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1+1 </a:t>
                      </a:r>
                      <a:r>
                        <a:rPr lang="en-US" altLang="ko-KR" sz="900" b="1" kern="10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(2</a:t>
                      </a:r>
                      <a:r>
                        <a:rPr lang="ko-KR" altLang="en-US" sz="900" b="1" kern="10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매</a:t>
                      </a:r>
                      <a:r>
                        <a:rPr lang="en-US" altLang="ko-KR" sz="900" b="1" kern="10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</a:p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공연장소 </a:t>
                      </a:r>
                      <a:r>
                        <a:rPr lang="en-US" altLang="ko-KR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</a:t>
                      </a:r>
                      <a:r>
                        <a:rPr lang="ko-KR" altLang="en-US" sz="9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신도림 </a:t>
                      </a:r>
                      <a:r>
                        <a:rPr lang="ko-KR" altLang="en-US" sz="900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프라임아트홀</a:t>
                      </a:r>
                      <a:endParaRPr lang="ko-KR" sz="9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9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\60,000/</a:t>
                      </a:r>
                      <a:r>
                        <a:rPr lang="ko-KR" altLang="en-US" sz="1000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\23,400</a:t>
                      </a:r>
                      <a:endParaRPr lang="ko-KR" altLang="en-US" sz="1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예약문의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10:00~18:00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티켓수령 후 예약필수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02-2111-1146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*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월요일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휴연</a:t>
                      </a:r>
                      <a:endParaRPr lang="ko-KR" sz="900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36000" marR="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16-02-28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128345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altLang="en-US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영화</a:t>
                      </a:r>
                      <a:r>
                        <a:rPr lang="en-US" altLang="ko-KR" sz="1000" b="1" kern="100" dirty="0" smtClean="0">
                          <a:solidFill>
                            <a:srgbClr val="0101B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A</a:t>
                      </a: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b="1" kern="100" dirty="0">
                        <a:solidFill>
                          <a:srgbClr val="0101B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\20,000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\13,000</a:t>
                      </a:r>
                      <a:endParaRPr lang="ko-KR" sz="10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*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모바일권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수령 후 예매사이트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무비파이에스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  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예약 후 관람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 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PC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www.moviefis.com  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모바일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http://m.moviefis.com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주중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/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주말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2D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영화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2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 예매권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(3D, 4D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제외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좌석지정 불가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.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관람 희망구역 선택배정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(CGV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만 좌석 랜덤 배정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endParaRPr lang="en-US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주의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극장 현장에서 변경 및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취소시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관람불가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 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 </a:t>
                      </a:r>
                      <a:r>
                        <a:rPr lang="en-US" altLang="ko-KR" sz="1000" b="1" kern="10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     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구정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(3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일간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)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은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인당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1,500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원 추가결제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* 고객센터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 1588-5312 / </a:t>
                      </a:r>
                      <a:r>
                        <a:rPr lang="ko-KR" altLang="en-US" sz="1000" b="1" kern="1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평일문의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:</a:t>
                      </a:r>
                      <a:r>
                        <a:rPr lang="ko-KR" alt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10:00~17:30</a:t>
                      </a:r>
                      <a:endParaRPr lang="ko-KR" altLang="ko-KR" sz="1000" b="1" kern="1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altLang="ko-KR" sz="1000" b="1" kern="1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16-02-29</a:t>
                      </a:r>
                      <a:endParaRPr lang="ko-KR" sz="1000" b="1" kern="1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 smtClean="0"/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비고</a:t>
                      </a:r>
                      <a:endParaRPr lang="ko-KR" altLang="en-US" b="1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1" dirty="0">
                        <a:solidFill>
                          <a:schemeClr val="accent1">
                            <a:lumMod val="2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* </a:t>
                      </a:r>
                      <a:r>
                        <a:rPr lang="ko-KR" alt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공연 </a:t>
                      </a:r>
                      <a:r>
                        <a:rPr lang="en-US" altLang="ko-KR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· </a:t>
                      </a:r>
                      <a:r>
                        <a:rPr lang="ko-KR" altLang="en-US" sz="800" kern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영화상품 당일 구매  당일사용  가능</a:t>
                      </a:r>
                      <a:endParaRPr lang="ko-KR" sz="800" kern="100" baseline="0" dirty="0"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192" marR="6192" marT="6192" marB="61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95911" y="1538436"/>
            <a:ext cx="1872233" cy="3063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en-US" altLang="ko-KR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 </a:t>
            </a:r>
            <a:r>
              <a:rPr lang="ko-KR" altLang="en-US" sz="14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모바일</a:t>
            </a:r>
            <a:r>
              <a:rPr lang="ko-KR" altLang="en-US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상품 </a:t>
            </a:r>
            <a:r>
              <a:rPr lang="en-US" altLang="ko-KR" sz="1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endParaRPr lang="ko-KR" altLang="en-US" sz="1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7092280" y="3269577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sp>
        <p:nvSpPr>
          <p:cNvPr id="14" name="사각형 설명선 13"/>
          <p:cNvSpPr/>
          <p:nvPr/>
        </p:nvSpPr>
        <p:spPr>
          <a:xfrm>
            <a:off x="7092280" y="2765521"/>
            <a:ext cx="1044000" cy="303439"/>
          </a:xfrm>
          <a:prstGeom prst="wedgeRect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tIns="72000" rIns="0" b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국내 최저가격 판매가</a:t>
            </a:r>
          </a:p>
        </p:txBody>
      </p:sp>
      <p:pic>
        <p:nvPicPr>
          <p:cNvPr id="23" name="그림 2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00" y="3861048"/>
            <a:ext cx="1932350" cy="10801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93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29772" y="188640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187624" y="1556792"/>
            <a:ext cx="28248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상품 구입방법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1476375" y="2853581"/>
            <a:ext cx="341313" cy="374650"/>
          </a:xfrm>
          <a:prstGeom prst="rightArrow">
            <a:avLst>
              <a:gd name="adj1" fmla="val 41667"/>
              <a:gd name="adj2" fmla="val 55509"/>
            </a:avLst>
          </a:prstGeom>
          <a:gradFill rotWithShape="1">
            <a:gsLst>
              <a:gs pos="0">
                <a:srgbClr val="03D4A8"/>
              </a:gs>
              <a:gs pos="42000">
                <a:srgbClr val="21D6E0"/>
              </a:gs>
              <a:gs pos="88000">
                <a:srgbClr val="0087E6"/>
              </a:gs>
              <a:gs pos="100000">
                <a:srgbClr val="005CBF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39750" y="2853581"/>
            <a:ext cx="84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행사안내</a:t>
            </a:r>
            <a:endParaRPr lang="en-US" altLang="ko-KR" sz="1200"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468313" y="2277318"/>
            <a:ext cx="935037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55625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541338" y="2278906"/>
            <a:ext cx="325437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01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611188" y="3790206"/>
            <a:ext cx="431800" cy="358775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01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611188" y="4222006"/>
            <a:ext cx="431800" cy="358775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02</a:t>
            </a: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611188" y="4653806"/>
            <a:ext cx="431800" cy="360362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03</a:t>
            </a:r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611188" y="5085606"/>
            <a:ext cx="431800" cy="360362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04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897063" y="2853581"/>
            <a:ext cx="841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상품선택</a:t>
            </a:r>
            <a:endParaRPr lang="en-US" altLang="ko-KR" sz="1200">
              <a:latin typeface="Verdana" pitchFamily="34" charset="0"/>
              <a:ea typeface="HY헤드라인M" pitchFamily="18" charset="-127"/>
            </a:endParaRPr>
          </a:p>
          <a:p>
            <a:pPr algn="ctr"/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(</a:t>
            </a:r>
            <a:r>
              <a:rPr lang="ko-KR" altLang="en-US" sz="800">
                <a:latin typeface="Verdana" pitchFamily="34" charset="0"/>
                <a:ea typeface="HY헤드라인M" pitchFamily="18" charset="-127"/>
              </a:rPr>
              <a:t>개인 </a:t>
            </a:r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,</a:t>
            </a:r>
            <a:r>
              <a:rPr lang="ko-KR" altLang="en-US" sz="800">
                <a:latin typeface="Verdana" pitchFamily="34" charset="0"/>
                <a:ea typeface="HY헤드라인M" pitchFamily="18" charset="-127"/>
              </a:rPr>
              <a:t> 부서</a:t>
            </a:r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)</a:t>
            </a: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1835150" y="2277318"/>
            <a:ext cx="936625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>
            <a:off x="1924050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21" name="Oval 17"/>
          <p:cNvSpPr>
            <a:spLocks noChangeArrowheads="1"/>
          </p:cNvSpPr>
          <p:nvPr/>
        </p:nvSpPr>
        <p:spPr bwMode="auto">
          <a:xfrm>
            <a:off x="1908175" y="2278906"/>
            <a:ext cx="327025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02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2843213" y="2853581"/>
            <a:ext cx="342900" cy="374650"/>
          </a:xfrm>
          <a:prstGeom prst="rightArrow">
            <a:avLst>
              <a:gd name="adj1" fmla="val 41667"/>
              <a:gd name="adj2" fmla="val 55509"/>
            </a:avLst>
          </a:prstGeom>
          <a:gradFill rotWithShape="1">
            <a:gsLst>
              <a:gs pos="0">
                <a:srgbClr val="03D4A8"/>
              </a:gs>
              <a:gs pos="42000">
                <a:srgbClr val="21D6E0"/>
              </a:gs>
              <a:gs pos="88000">
                <a:srgbClr val="0087E6"/>
              </a:gs>
              <a:gs pos="100000">
                <a:srgbClr val="005CBF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3348038" y="2853581"/>
            <a:ext cx="84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주문신청</a:t>
            </a:r>
            <a:endParaRPr lang="en-US" altLang="ko-KR" sz="1200"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auto">
          <a:xfrm>
            <a:off x="3276600" y="2277318"/>
            <a:ext cx="935038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25" name="AutoShape 21"/>
          <p:cNvSpPr>
            <a:spLocks noChangeArrowheads="1"/>
          </p:cNvSpPr>
          <p:nvPr/>
        </p:nvSpPr>
        <p:spPr bwMode="auto">
          <a:xfrm>
            <a:off x="3363913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3349625" y="2278906"/>
            <a:ext cx="325438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03</a:t>
            </a:r>
          </a:p>
        </p:txBody>
      </p:sp>
      <p:sp>
        <p:nvSpPr>
          <p:cNvPr id="27" name="AutoShape 23"/>
          <p:cNvSpPr>
            <a:spLocks noChangeArrowheads="1"/>
          </p:cNvSpPr>
          <p:nvPr/>
        </p:nvSpPr>
        <p:spPr bwMode="auto">
          <a:xfrm>
            <a:off x="4284663" y="2853581"/>
            <a:ext cx="341312" cy="374650"/>
          </a:xfrm>
          <a:prstGeom prst="rightArrow">
            <a:avLst>
              <a:gd name="adj1" fmla="val 41667"/>
              <a:gd name="adj2" fmla="val 55509"/>
            </a:avLst>
          </a:prstGeom>
          <a:gradFill rotWithShape="1">
            <a:gsLst>
              <a:gs pos="0">
                <a:srgbClr val="03D4A8"/>
              </a:gs>
              <a:gs pos="42000">
                <a:srgbClr val="21D6E0"/>
              </a:gs>
              <a:gs pos="88000">
                <a:srgbClr val="0087E6"/>
              </a:gs>
              <a:gs pos="100000">
                <a:srgbClr val="005CBF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4810125" y="2853581"/>
            <a:ext cx="8413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대금입금 </a:t>
            </a:r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(</a:t>
            </a:r>
            <a:r>
              <a:rPr lang="ko-KR" altLang="en-US" sz="800">
                <a:latin typeface="Verdana" pitchFamily="34" charset="0"/>
                <a:ea typeface="HY헤드라인M" pitchFamily="18" charset="-127"/>
              </a:rPr>
              <a:t>상품금액</a:t>
            </a:r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, </a:t>
            </a:r>
            <a:r>
              <a:rPr lang="ko-KR" altLang="en-US" sz="800">
                <a:latin typeface="Verdana" pitchFamily="34" charset="0"/>
                <a:ea typeface="HY헤드라인M" pitchFamily="18" charset="-127"/>
              </a:rPr>
              <a:t>등기비</a:t>
            </a:r>
            <a:r>
              <a:rPr lang="en-US" altLang="ko-KR" sz="800">
                <a:latin typeface="Verdana" pitchFamily="34" charset="0"/>
                <a:ea typeface="HY헤드라인M" pitchFamily="18" charset="-127"/>
              </a:rPr>
              <a:t>)</a:t>
            </a:r>
          </a:p>
        </p:txBody>
      </p:sp>
      <p:sp>
        <p:nvSpPr>
          <p:cNvPr id="29" name="AutoShape 25"/>
          <p:cNvSpPr>
            <a:spLocks noChangeArrowheads="1"/>
          </p:cNvSpPr>
          <p:nvPr/>
        </p:nvSpPr>
        <p:spPr bwMode="auto">
          <a:xfrm>
            <a:off x="4716463" y="2277318"/>
            <a:ext cx="935037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30" name="AutoShape 26"/>
          <p:cNvSpPr>
            <a:spLocks noChangeArrowheads="1"/>
          </p:cNvSpPr>
          <p:nvPr/>
        </p:nvSpPr>
        <p:spPr bwMode="auto">
          <a:xfrm>
            <a:off x="4803775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735513" y="2278906"/>
            <a:ext cx="327025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04</a:t>
            </a:r>
          </a:p>
        </p:txBody>
      </p:sp>
      <p:sp>
        <p:nvSpPr>
          <p:cNvPr id="32" name="AutoShape 28"/>
          <p:cNvSpPr>
            <a:spLocks noChangeArrowheads="1"/>
          </p:cNvSpPr>
          <p:nvPr/>
        </p:nvSpPr>
        <p:spPr bwMode="auto">
          <a:xfrm>
            <a:off x="1116013" y="3790206"/>
            <a:ext cx="7416800" cy="358775"/>
          </a:xfrm>
          <a:prstGeom prst="roundRect">
            <a:avLst>
              <a:gd name="adj" fmla="val 21977"/>
            </a:avLst>
          </a:prstGeom>
          <a:solidFill>
            <a:schemeClr val="accent4">
              <a:lumMod val="50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당사의 안내 된 자료를 사내 인트라넷 또는 게시판에 공고</a:t>
            </a:r>
            <a:r>
              <a:rPr lang="en-US" altLang="ko-KR" sz="1000" b="1" dirty="0">
                <a:ea typeface="굴림" charset="-127"/>
              </a:rPr>
              <a:t>, </a:t>
            </a:r>
            <a:r>
              <a:rPr lang="ko-KR" altLang="en-US" sz="1000" b="1" dirty="0">
                <a:ea typeface="굴림" charset="-127"/>
              </a:rPr>
              <a:t>사원들의 혜택에 대한 내용을 인지토록 함</a:t>
            </a:r>
            <a:r>
              <a:rPr lang="en-US" altLang="ko-KR" sz="1000" b="1" dirty="0">
                <a:ea typeface="굴림" charset="-127"/>
              </a:rPr>
              <a:t>.</a:t>
            </a:r>
          </a:p>
        </p:txBody>
      </p:sp>
      <p:sp>
        <p:nvSpPr>
          <p:cNvPr id="33" name="AutoShape 29"/>
          <p:cNvSpPr>
            <a:spLocks noChangeArrowheads="1"/>
          </p:cNvSpPr>
          <p:nvPr/>
        </p:nvSpPr>
        <p:spPr bwMode="auto">
          <a:xfrm>
            <a:off x="1116013" y="4222006"/>
            <a:ext cx="7416800" cy="358775"/>
          </a:xfrm>
          <a:prstGeom prst="roundRect">
            <a:avLst>
              <a:gd name="adj" fmla="val 21977"/>
            </a:avLst>
          </a:prstGeom>
          <a:solidFill>
            <a:schemeClr val="accent4">
              <a:lumMod val="50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상품내용 중 필요한 부분을 개인별 또는 부서별 필요한 내용 및 수량을 확인하고 선택한 상품의 총 금액을 계산</a:t>
            </a:r>
            <a:r>
              <a:rPr lang="en-US" altLang="ko-KR" sz="1000" b="1" dirty="0">
                <a:ea typeface="굴림" charset="-127"/>
              </a:rPr>
              <a:t>. </a:t>
            </a:r>
          </a:p>
        </p:txBody>
      </p:sp>
      <p:sp>
        <p:nvSpPr>
          <p:cNvPr id="34" name="AutoShape 30"/>
          <p:cNvSpPr>
            <a:spLocks noChangeArrowheads="1"/>
          </p:cNvSpPr>
          <p:nvPr/>
        </p:nvSpPr>
        <p:spPr bwMode="auto">
          <a:xfrm>
            <a:off x="1116013" y="4653806"/>
            <a:ext cx="7416800" cy="360362"/>
          </a:xfrm>
          <a:prstGeom prst="roundRect">
            <a:avLst>
              <a:gd name="adj" fmla="val 21977"/>
            </a:avLst>
          </a:prstGeom>
          <a:solidFill>
            <a:srgbClr val="1802BE"/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u="sng" dirty="0">
                <a:solidFill>
                  <a:srgbClr val="FF0000"/>
                </a:solidFill>
                <a:ea typeface="굴림" charset="-127"/>
              </a:rPr>
              <a:t>성함</a:t>
            </a:r>
            <a:r>
              <a:rPr lang="en-US" altLang="ko-KR" sz="1000" b="1" u="sng" dirty="0">
                <a:solidFill>
                  <a:srgbClr val="FF0000"/>
                </a:solidFill>
                <a:ea typeface="굴림" charset="-127"/>
              </a:rPr>
              <a:t>, </a:t>
            </a:r>
            <a:r>
              <a:rPr lang="ko-KR" altLang="en-US" sz="1000" b="1" u="sng" dirty="0">
                <a:solidFill>
                  <a:srgbClr val="FF0000"/>
                </a:solidFill>
                <a:ea typeface="굴림" charset="-127"/>
              </a:rPr>
              <a:t>등기주소</a:t>
            </a:r>
            <a:r>
              <a:rPr lang="en-US" altLang="ko-KR" sz="1000" b="1" u="sng" dirty="0">
                <a:solidFill>
                  <a:srgbClr val="FF0000"/>
                </a:solidFill>
                <a:ea typeface="굴림" charset="-127"/>
              </a:rPr>
              <a:t>, </a:t>
            </a:r>
            <a:r>
              <a:rPr lang="ko-KR" altLang="en-US" sz="1000" b="1" u="sng" dirty="0">
                <a:solidFill>
                  <a:srgbClr val="FF0000"/>
                </a:solidFill>
                <a:ea typeface="굴림" charset="-127"/>
              </a:rPr>
              <a:t>연락처</a:t>
            </a:r>
            <a:r>
              <a:rPr lang="en-US" altLang="ko-KR" sz="1000" b="1" u="sng" dirty="0">
                <a:solidFill>
                  <a:srgbClr val="FF0000"/>
                </a:solidFill>
                <a:ea typeface="굴림" charset="-127"/>
              </a:rPr>
              <a:t>,  </a:t>
            </a:r>
            <a:r>
              <a:rPr lang="ko-KR" altLang="en-US" sz="1000" b="1" u="sng" dirty="0">
                <a:solidFill>
                  <a:srgbClr val="FF0000"/>
                </a:solidFill>
                <a:ea typeface="굴림" charset="-127"/>
              </a:rPr>
              <a:t>상품별 구매수량 </a:t>
            </a:r>
            <a:r>
              <a:rPr lang="ko-KR" altLang="en-US" sz="1000" b="1" dirty="0">
                <a:ea typeface="굴림" charset="-127"/>
              </a:rPr>
              <a:t>등  필수 기재사항을 </a:t>
            </a:r>
            <a:r>
              <a:rPr lang="ko-KR" altLang="en-US" sz="1000" b="1" dirty="0" err="1">
                <a:ea typeface="굴림" charset="-127"/>
              </a:rPr>
              <a:t>이메일</a:t>
            </a:r>
            <a:r>
              <a:rPr lang="ko-KR" altLang="en-US" sz="1000" b="1" dirty="0">
                <a:ea typeface="굴림" charset="-127"/>
              </a:rPr>
              <a:t> </a:t>
            </a:r>
            <a:r>
              <a:rPr lang="en-US" altLang="ko-KR" sz="1000" b="1" dirty="0" smtClean="0">
                <a:ea typeface="굴림" charset="-127"/>
              </a:rPr>
              <a:t>(</a:t>
            </a:r>
            <a:r>
              <a:rPr lang="en-US" altLang="ko-KR" sz="1000" b="1" u="sng" dirty="0" smtClean="0">
                <a:solidFill>
                  <a:srgbClr val="FF0000"/>
                </a:solidFill>
                <a:ea typeface="굴림" charset="-127"/>
              </a:rPr>
              <a:t>kimht0430@naver.com</a:t>
            </a:r>
            <a:r>
              <a:rPr lang="en-US" altLang="ko-KR" sz="1000" b="1" dirty="0" smtClean="0">
                <a:ea typeface="굴림" charset="-127"/>
              </a:rPr>
              <a:t>) </a:t>
            </a:r>
            <a:r>
              <a:rPr lang="ko-KR" altLang="en-US" sz="1000" b="1" dirty="0">
                <a:ea typeface="굴림" charset="-127"/>
              </a:rPr>
              <a:t>또는</a:t>
            </a:r>
            <a:endParaRPr lang="en-US" altLang="ko-KR" sz="1000" b="1" dirty="0">
              <a:ea typeface="굴림" charset="-127"/>
            </a:endParaRPr>
          </a:p>
          <a:p>
            <a:pPr>
              <a:buClr>
                <a:srgbClr val="0099CC"/>
              </a:buClr>
              <a:defRPr/>
            </a:pPr>
            <a:r>
              <a:rPr lang="ko-KR" altLang="en-US" sz="1000" b="1" dirty="0">
                <a:ea typeface="굴림" charset="-127"/>
              </a:rPr>
              <a:t> </a:t>
            </a:r>
            <a:r>
              <a:rPr lang="en-US" altLang="ko-KR" sz="1000" b="1" dirty="0">
                <a:ea typeface="굴림" charset="-127"/>
              </a:rPr>
              <a:t>(</a:t>
            </a:r>
            <a:r>
              <a:rPr lang="en-US" altLang="ko-KR" sz="1000" b="1" u="sng" dirty="0">
                <a:solidFill>
                  <a:srgbClr val="FF0000"/>
                </a:solidFill>
                <a:ea typeface="굴림" charset="-127"/>
              </a:rPr>
              <a:t>kimht0430@next-energy.co.kr</a:t>
            </a:r>
            <a:r>
              <a:rPr lang="en-US" altLang="ko-KR" sz="1000" b="1" dirty="0">
                <a:ea typeface="굴림" charset="-127"/>
              </a:rPr>
              <a:t>) </a:t>
            </a:r>
            <a:r>
              <a:rPr lang="ko-KR" altLang="en-US" sz="1000" b="1" dirty="0">
                <a:ea typeface="굴림" charset="-127"/>
              </a:rPr>
              <a:t>발송주문 </a:t>
            </a:r>
            <a:r>
              <a:rPr lang="ko-KR" altLang="en-US" sz="1000" b="1" dirty="0" smtClean="0">
                <a:ea typeface="굴림" charset="-127"/>
              </a:rPr>
              <a:t> 또는</a:t>
            </a:r>
            <a:r>
              <a:rPr lang="en-US" altLang="ko-KR" sz="1000" b="1" dirty="0" smtClean="0">
                <a:ea typeface="굴림" charset="-127"/>
              </a:rPr>
              <a:t> </a:t>
            </a:r>
            <a:r>
              <a:rPr lang="ko-KR" altLang="en-US" sz="1000" b="1" dirty="0" smtClean="0">
                <a:ea typeface="굴림" charset="-127"/>
              </a:rPr>
              <a:t> 핸드폰 </a:t>
            </a:r>
            <a:r>
              <a:rPr lang="en-US" altLang="ko-KR" sz="1000" b="1" dirty="0" smtClean="0">
                <a:ea typeface="굴림" charset="-127"/>
              </a:rPr>
              <a:t>( </a:t>
            </a:r>
            <a:r>
              <a:rPr lang="en-US" altLang="ko-KR" sz="1000" b="1" u="sng" dirty="0" smtClean="0">
                <a:solidFill>
                  <a:srgbClr val="FF0000"/>
                </a:solidFill>
                <a:ea typeface="굴림" charset="-127"/>
              </a:rPr>
              <a:t>010-3786-7161</a:t>
            </a:r>
            <a:r>
              <a:rPr lang="en-US" altLang="ko-KR" sz="1000" b="1" u="sng" dirty="0" smtClean="0">
                <a:solidFill>
                  <a:srgbClr val="0101BF"/>
                </a:solidFill>
                <a:ea typeface="굴림" charset="-127"/>
              </a:rPr>
              <a:t> </a:t>
            </a:r>
            <a:r>
              <a:rPr lang="en-US" altLang="ko-KR" sz="1000" b="1" u="sng" dirty="0" smtClean="0">
                <a:ea typeface="굴림" charset="-127"/>
              </a:rPr>
              <a:t>)</a:t>
            </a:r>
            <a:r>
              <a:rPr lang="ko-KR" altLang="en-US" sz="1000" b="1" dirty="0" smtClean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문자 전송주문</a:t>
            </a:r>
            <a:r>
              <a:rPr lang="en-US" altLang="ko-KR" sz="1000" b="1" dirty="0">
                <a:ea typeface="굴림" charset="-127"/>
              </a:rPr>
              <a:t>. </a:t>
            </a:r>
          </a:p>
        </p:txBody>
      </p:sp>
      <p:sp>
        <p:nvSpPr>
          <p:cNvPr id="35" name="AutoShape 31"/>
          <p:cNvSpPr>
            <a:spLocks noChangeArrowheads="1"/>
          </p:cNvSpPr>
          <p:nvPr/>
        </p:nvSpPr>
        <p:spPr bwMode="auto">
          <a:xfrm>
            <a:off x="1116013" y="5085606"/>
            <a:ext cx="7416800" cy="360362"/>
          </a:xfrm>
          <a:prstGeom prst="roundRect">
            <a:avLst>
              <a:gd name="adj" fmla="val 21977"/>
            </a:avLst>
          </a:prstGeom>
          <a:solidFill>
            <a:srgbClr val="1802BE"/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당사의 계좌 </a:t>
            </a:r>
            <a:r>
              <a:rPr lang="en-US" altLang="ko-KR" sz="1000" b="1" dirty="0">
                <a:ea typeface="굴림" charset="-127"/>
              </a:rPr>
              <a:t>(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법인계좌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, KEB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하나은행  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365 – 910011 - 47204,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예금주 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: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㈜ </a:t>
            </a:r>
            <a:r>
              <a:rPr lang="ko-KR" altLang="en-US" sz="1000" b="1" dirty="0" err="1">
                <a:solidFill>
                  <a:srgbClr val="FF0000"/>
                </a:solidFill>
                <a:ea typeface="굴림" charset="-127"/>
              </a:rPr>
              <a:t>넥스트에너지</a:t>
            </a:r>
            <a:r>
              <a:rPr lang="en-US" altLang="ko-KR" sz="1000" b="1" dirty="0">
                <a:ea typeface="굴림" charset="-127"/>
              </a:rPr>
              <a:t>)</a:t>
            </a:r>
            <a:r>
              <a:rPr lang="ko-KR" altLang="en-US" sz="1000" b="1" dirty="0">
                <a:ea typeface="굴림" charset="-127"/>
              </a:rPr>
              <a:t>로 대금을 입금</a:t>
            </a:r>
            <a:r>
              <a:rPr lang="en-US" altLang="ko-KR" sz="1000" b="1" dirty="0">
                <a:ea typeface="굴림" charset="-127"/>
              </a:rPr>
              <a:t>.</a:t>
            </a:r>
          </a:p>
          <a:p>
            <a:pPr>
              <a:buClr>
                <a:srgbClr val="0099CC"/>
              </a:buClr>
              <a:defRPr/>
            </a:pPr>
            <a:r>
              <a:rPr lang="en-US" altLang="ko-KR" sz="1000" b="1" dirty="0">
                <a:ea typeface="굴림" charset="-127"/>
              </a:rPr>
              <a:t>  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1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매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~9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매 구입시 등기비용  </a:t>
            </a:r>
            <a:r>
              <a:rPr lang="en-US" altLang="ko-KR" sz="1000" b="1" dirty="0">
                <a:solidFill>
                  <a:srgbClr val="FF0000"/>
                </a:solidFill>
                <a:ea typeface="굴림" charset="-127"/>
              </a:rPr>
              <a:t>₩2,500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추가입금</a:t>
            </a:r>
            <a:r>
              <a:rPr lang="en-US" altLang="ko-KR" sz="1000" b="1" dirty="0">
                <a:ea typeface="굴림" charset="-127"/>
              </a:rPr>
              <a:t>,  10</a:t>
            </a:r>
            <a:r>
              <a:rPr lang="ko-KR" altLang="en-US" sz="1000" b="1" dirty="0">
                <a:ea typeface="굴림" charset="-127"/>
              </a:rPr>
              <a:t>매 부터는 당사가 등기비용 부담</a:t>
            </a:r>
            <a:r>
              <a:rPr lang="en-US" altLang="ko-KR" sz="1000" b="1" dirty="0">
                <a:ea typeface="굴림" charset="-127"/>
              </a:rPr>
              <a:t>.</a:t>
            </a:r>
            <a:r>
              <a:rPr lang="ko-KR" altLang="en-US" sz="1000" b="1" dirty="0">
                <a:ea typeface="굴림" charset="-127"/>
              </a:rPr>
              <a:t> </a:t>
            </a:r>
            <a:r>
              <a:rPr lang="en-US" altLang="ko-KR" sz="1000" b="1" dirty="0">
                <a:ea typeface="굴림" charset="-127"/>
              </a:rPr>
              <a:t>(</a:t>
            </a:r>
            <a:r>
              <a:rPr lang="ko-KR" altLang="en-US" sz="1000" b="1" dirty="0" err="1">
                <a:ea typeface="굴림" charset="-127"/>
              </a:rPr>
              <a:t>모바일상품은</a:t>
            </a:r>
            <a:r>
              <a:rPr lang="ko-KR" altLang="en-US" sz="1000" b="1" dirty="0">
                <a:ea typeface="굴림" charset="-127"/>
              </a:rPr>
              <a:t> 총 구매수량에서 제외함</a:t>
            </a:r>
            <a:r>
              <a:rPr lang="en-US" altLang="ko-KR" sz="1000" b="1" dirty="0">
                <a:ea typeface="굴림" charset="-127"/>
              </a:rPr>
              <a:t>.) </a:t>
            </a:r>
          </a:p>
        </p:txBody>
      </p:sp>
      <p:sp>
        <p:nvSpPr>
          <p:cNvPr id="36" name="AutoShape 18"/>
          <p:cNvSpPr>
            <a:spLocks noChangeArrowheads="1"/>
          </p:cNvSpPr>
          <p:nvPr/>
        </p:nvSpPr>
        <p:spPr bwMode="auto">
          <a:xfrm>
            <a:off x="5724525" y="2853581"/>
            <a:ext cx="341313" cy="374650"/>
          </a:xfrm>
          <a:prstGeom prst="rightArrow">
            <a:avLst>
              <a:gd name="adj1" fmla="val 41667"/>
              <a:gd name="adj2" fmla="val 55509"/>
            </a:avLst>
          </a:prstGeom>
          <a:gradFill rotWithShape="1">
            <a:gsLst>
              <a:gs pos="0">
                <a:srgbClr val="03D4A8"/>
              </a:gs>
              <a:gs pos="42000">
                <a:srgbClr val="21D6E0"/>
              </a:gs>
              <a:gs pos="88000">
                <a:srgbClr val="0087E6"/>
              </a:gs>
              <a:gs pos="100000">
                <a:srgbClr val="005CBF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6227763" y="2825006"/>
            <a:ext cx="84296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등기발송</a:t>
            </a:r>
            <a:endParaRPr lang="en-US" altLang="ko-KR" sz="1200"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38" name="AutoShape 20"/>
          <p:cNvSpPr>
            <a:spLocks noChangeArrowheads="1"/>
          </p:cNvSpPr>
          <p:nvPr/>
        </p:nvSpPr>
        <p:spPr bwMode="auto">
          <a:xfrm>
            <a:off x="6156325" y="2277318"/>
            <a:ext cx="936625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39" name="AutoShape 21"/>
          <p:cNvSpPr>
            <a:spLocks noChangeArrowheads="1"/>
          </p:cNvSpPr>
          <p:nvPr/>
        </p:nvSpPr>
        <p:spPr bwMode="auto">
          <a:xfrm>
            <a:off x="6245225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0" name="Oval 22"/>
          <p:cNvSpPr>
            <a:spLocks noChangeArrowheads="1"/>
          </p:cNvSpPr>
          <p:nvPr/>
        </p:nvSpPr>
        <p:spPr bwMode="auto">
          <a:xfrm>
            <a:off x="6229350" y="2278906"/>
            <a:ext cx="327025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05</a:t>
            </a:r>
          </a:p>
        </p:txBody>
      </p:sp>
      <p:sp>
        <p:nvSpPr>
          <p:cNvPr id="41" name="AutoShape 23"/>
          <p:cNvSpPr>
            <a:spLocks noChangeArrowheads="1"/>
          </p:cNvSpPr>
          <p:nvPr/>
        </p:nvSpPr>
        <p:spPr bwMode="auto">
          <a:xfrm>
            <a:off x="7164388" y="2853581"/>
            <a:ext cx="342900" cy="374650"/>
          </a:xfrm>
          <a:prstGeom prst="rightArrow">
            <a:avLst>
              <a:gd name="adj1" fmla="val 41667"/>
              <a:gd name="adj2" fmla="val 55509"/>
            </a:avLst>
          </a:prstGeom>
          <a:gradFill rotWithShape="1">
            <a:gsLst>
              <a:gs pos="0">
                <a:srgbClr val="03D4A8"/>
              </a:gs>
              <a:gs pos="42000">
                <a:srgbClr val="21D6E0"/>
              </a:gs>
              <a:gs pos="88000">
                <a:srgbClr val="0087E6"/>
              </a:gs>
              <a:gs pos="100000">
                <a:srgbClr val="005CBF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42" name="Text Box 24"/>
          <p:cNvSpPr txBox="1">
            <a:spLocks noChangeArrowheads="1"/>
          </p:cNvSpPr>
          <p:nvPr/>
        </p:nvSpPr>
        <p:spPr bwMode="auto">
          <a:xfrm>
            <a:off x="7689850" y="2853581"/>
            <a:ext cx="8429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200">
                <a:latin typeface="Verdana" pitchFamily="34" charset="0"/>
                <a:ea typeface="HY헤드라인M" pitchFamily="18" charset="-127"/>
              </a:rPr>
              <a:t>티켓수령</a:t>
            </a:r>
            <a:endParaRPr lang="en-US" altLang="ko-KR" sz="1200"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43" name="AutoShape 25"/>
          <p:cNvSpPr>
            <a:spLocks noChangeArrowheads="1"/>
          </p:cNvSpPr>
          <p:nvPr/>
        </p:nvSpPr>
        <p:spPr bwMode="auto">
          <a:xfrm>
            <a:off x="7596188" y="2277318"/>
            <a:ext cx="936625" cy="14414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4" name="AutoShape 26"/>
          <p:cNvSpPr>
            <a:spLocks noChangeArrowheads="1"/>
          </p:cNvSpPr>
          <p:nvPr/>
        </p:nvSpPr>
        <p:spPr bwMode="auto">
          <a:xfrm>
            <a:off x="7683500" y="2345581"/>
            <a:ext cx="847725" cy="13065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23" y="10800"/>
                </a:moveTo>
                <a:cubicBezTo>
                  <a:pt x="2423" y="15426"/>
                  <a:pt x="6174" y="19177"/>
                  <a:pt x="10800" y="19177"/>
                </a:cubicBezTo>
                <a:cubicBezTo>
                  <a:pt x="15426" y="19177"/>
                  <a:pt x="19177" y="15426"/>
                  <a:pt x="19177" y="10800"/>
                </a:cubicBezTo>
                <a:cubicBezTo>
                  <a:pt x="19177" y="6174"/>
                  <a:pt x="15426" y="2423"/>
                  <a:pt x="10800" y="2423"/>
                </a:cubicBezTo>
                <a:cubicBezTo>
                  <a:pt x="6174" y="2423"/>
                  <a:pt x="2423" y="6174"/>
                  <a:pt x="2423" y="1080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endParaRPr lang="ko-KR" altLang="en-US"/>
          </a:p>
        </p:txBody>
      </p:sp>
      <p:sp>
        <p:nvSpPr>
          <p:cNvPr id="45" name="Oval 27"/>
          <p:cNvSpPr>
            <a:spLocks noChangeArrowheads="1"/>
          </p:cNvSpPr>
          <p:nvPr/>
        </p:nvSpPr>
        <p:spPr bwMode="auto">
          <a:xfrm>
            <a:off x="7616825" y="2278906"/>
            <a:ext cx="327025" cy="5032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600" b="1">
                <a:latin typeface="Verdana" pitchFamily="34" charset="0"/>
                <a:ea typeface="HY헤드라인M" pitchFamily="18" charset="-127"/>
              </a:rPr>
              <a:t>06</a:t>
            </a:r>
          </a:p>
        </p:txBody>
      </p:sp>
      <p:sp>
        <p:nvSpPr>
          <p:cNvPr id="46" name="AutoShape 11"/>
          <p:cNvSpPr>
            <a:spLocks noChangeArrowheads="1"/>
          </p:cNvSpPr>
          <p:nvPr/>
        </p:nvSpPr>
        <p:spPr bwMode="auto">
          <a:xfrm>
            <a:off x="612775" y="5517406"/>
            <a:ext cx="431800" cy="360362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05</a:t>
            </a:r>
          </a:p>
        </p:txBody>
      </p:sp>
      <p:sp>
        <p:nvSpPr>
          <p:cNvPr id="47" name="AutoShape 12"/>
          <p:cNvSpPr>
            <a:spLocks noChangeArrowheads="1"/>
          </p:cNvSpPr>
          <p:nvPr/>
        </p:nvSpPr>
        <p:spPr bwMode="auto">
          <a:xfrm>
            <a:off x="612775" y="5949206"/>
            <a:ext cx="431800" cy="360362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06</a:t>
            </a:r>
          </a:p>
        </p:txBody>
      </p:sp>
      <p:sp>
        <p:nvSpPr>
          <p:cNvPr id="48" name="AutoShape 13"/>
          <p:cNvSpPr>
            <a:spLocks noChangeArrowheads="1"/>
          </p:cNvSpPr>
          <p:nvPr/>
        </p:nvSpPr>
        <p:spPr bwMode="auto">
          <a:xfrm>
            <a:off x="612775" y="6381006"/>
            <a:ext cx="431800" cy="360362"/>
          </a:xfrm>
          <a:prstGeom prst="roundRect">
            <a:avLst>
              <a:gd name="adj" fmla="val 16667"/>
            </a:avLst>
          </a:prstGeom>
          <a:solidFill>
            <a:srgbClr val="33CCFF"/>
          </a:solidFill>
          <a:ln w="285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Verdana" pitchFamily="34" charset="0"/>
                <a:ea typeface="HY헤드라인M" pitchFamily="18" charset="-127"/>
              </a:rPr>
              <a:t>07</a:t>
            </a:r>
          </a:p>
        </p:txBody>
      </p:sp>
      <p:sp>
        <p:nvSpPr>
          <p:cNvPr id="49" name="AutoShape 29"/>
          <p:cNvSpPr>
            <a:spLocks noChangeArrowheads="1"/>
          </p:cNvSpPr>
          <p:nvPr/>
        </p:nvSpPr>
        <p:spPr bwMode="auto">
          <a:xfrm>
            <a:off x="1117600" y="5517406"/>
            <a:ext cx="7416800" cy="360362"/>
          </a:xfrm>
          <a:prstGeom prst="roundRect">
            <a:avLst>
              <a:gd name="adj" fmla="val 21977"/>
            </a:avLst>
          </a:prstGeom>
          <a:solidFill>
            <a:schemeClr val="accent4">
              <a:lumMod val="50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입금액과 주문서가 일치하면 당일 바로 배송 준비</a:t>
            </a:r>
            <a:r>
              <a:rPr lang="en-US" altLang="ko-KR" sz="1000" b="1" dirty="0">
                <a:ea typeface="굴림" charset="-127"/>
              </a:rPr>
              <a:t>. (</a:t>
            </a:r>
            <a:r>
              <a:rPr lang="ko-KR" altLang="en-US" sz="1000" b="1" dirty="0">
                <a:ea typeface="굴림" charset="-127"/>
              </a:rPr>
              <a:t>단 오후</a:t>
            </a:r>
            <a:r>
              <a:rPr lang="en-US" altLang="ko-KR" sz="1000" b="1" dirty="0">
                <a:ea typeface="굴림" charset="-127"/>
              </a:rPr>
              <a:t>3</a:t>
            </a:r>
            <a:r>
              <a:rPr lang="ko-KR" altLang="en-US" sz="1000" b="1" dirty="0">
                <a:ea typeface="굴림" charset="-127"/>
              </a:rPr>
              <a:t>시 이전에 입금과 주문서 도착 시</a:t>
            </a:r>
            <a:r>
              <a:rPr lang="en-US" altLang="ko-KR" sz="1000" b="1" dirty="0">
                <a:ea typeface="굴림" charset="-127"/>
              </a:rPr>
              <a:t>) </a:t>
            </a:r>
            <a:r>
              <a:rPr lang="ko-KR" altLang="en-US" sz="1000" b="1" dirty="0">
                <a:ea typeface="굴림" charset="-127"/>
              </a:rPr>
              <a:t>발송 후 등기번호 문자발송</a:t>
            </a:r>
            <a:r>
              <a:rPr lang="en-US" altLang="ko-KR" sz="1000" b="1" dirty="0">
                <a:ea typeface="굴림" charset="-127"/>
              </a:rPr>
              <a:t>. </a:t>
            </a:r>
          </a:p>
          <a:p>
            <a:pPr>
              <a:buClr>
                <a:srgbClr val="0099CC"/>
              </a:buClr>
              <a:defRPr/>
            </a:pPr>
            <a:r>
              <a:rPr lang="en-US" altLang="ko-KR" sz="1000" b="1" dirty="0">
                <a:ea typeface="굴림" charset="-127"/>
              </a:rPr>
              <a:t>    </a:t>
            </a:r>
            <a:r>
              <a:rPr lang="ko-KR" altLang="en-US" sz="1000" b="1" dirty="0">
                <a:ea typeface="굴림" charset="-127"/>
              </a:rPr>
              <a:t>우체국 등기번호 문자수신 후 </a:t>
            </a:r>
            <a:r>
              <a:rPr lang="ko-KR" altLang="en-US" sz="1000" b="1" dirty="0">
                <a:solidFill>
                  <a:srgbClr val="FF0000"/>
                </a:solidFill>
                <a:ea typeface="굴림" charset="-127"/>
              </a:rPr>
              <a:t>인터넷 </a:t>
            </a:r>
            <a:r>
              <a:rPr lang="ko-KR" altLang="en-US" sz="1000" b="1" dirty="0" smtClean="0">
                <a:solidFill>
                  <a:srgbClr val="FF0000"/>
                </a:solidFill>
                <a:ea typeface="굴림" charset="-127"/>
              </a:rPr>
              <a:t>우체국</a:t>
            </a:r>
            <a:r>
              <a:rPr lang="en-US" altLang="ko-KR" sz="1000" b="1" dirty="0" smtClean="0">
                <a:solidFill>
                  <a:srgbClr val="FF0000"/>
                </a:solidFill>
                <a:ea typeface="굴림" charset="-127"/>
              </a:rPr>
              <a:t>(www.epost.go.kr)</a:t>
            </a:r>
            <a:r>
              <a:rPr lang="ko-KR" altLang="en-US" sz="1000" b="1" dirty="0" smtClean="0">
                <a:ea typeface="굴림" charset="-127"/>
              </a:rPr>
              <a:t>에서 </a:t>
            </a:r>
            <a:r>
              <a:rPr lang="ko-KR" altLang="en-US" sz="1000" b="1" dirty="0">
                <a:ea typeface="굴림" charset="-127"/>
              </a:rPr>
              <a:t>배송상황 확인 가능</a:t>
            </a:r>
            <a:r>
              <a:rPr lang="en-US" altLang="ko-KR" sz="1000" b="1" dirty="0">
                <a:ea typeface="굴림" charset="-127"/>
              </a:rPr>
              <a:t>.</a:t>
            </a:r>
            <a:r>
              <a:rPr lang="ko-KR" altLang="en-US" sz="1000" b="1" dirty="0">
                <a:ea typeface="굴림" charset="-127"/>
              </a:rPr>
              <a:t> </a:t>
            </a:r>
            <a:endParaRPr lang="en-US" altLang="ko-KR" sz="1000" b="1" dirty="0">
              <a:ea typeface="굴림" charset="-127"/>
            </a:endParaRPr>
          </a:p>
        </p:txBody>
      </p:sp>
      <p:sp>
        <p:nvSpPr>
          <p:cNvPr id="50" name="AutoShape 30"/>
          <p:cNvSpPr>
            <a:spLocks noChangeArrowheads="1"/>
          </p:cNvSpPr>
          <p:nvPr/>
        </p:nvSpPr>
        <p:spPr bwMode="auto">
          <a:xfrm>
            <a:off x="1117600" y="5949206"/>
            <a:ext cx="7416800" cy="360362"/>
          </a:xfrm>
          <a:prstGeom prst="roundRect">
            <a:avLst>
              <a:gd name="adj" fmla="val 21977"/>
            </a:avLst>
          </a:prstGeom>
          <a:solidFill>
            <a:schemeClr val="accent4">
              <a:lumMod val="50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티켓수령</a:t>
            </a:r>
            <a:r>
              <a:rPr lang="en-US" altLang="ko-KR" sz="1000" b="1" dirty="0">
                <a:ea typeface="굴림" charset="-127"/>
              </a:rPr>
              <a:t>.</a:t>
            </a:r>
            <a:r>
              <a:rPr lang="ko-KR" altLang="en-US" sz="1000" b="1" dirty="0">
                <a:ea typeface="굴림" charset="-127"/>
              </a:rPr>
              <a:t> 등기는 택배와는 다름</a:t>
            </a:r>
            <a:r>
              <a:rPr lang="en-US" altLang="ko-KR" sz="1000" b="1" dirty="0">
                <a:ea typeface="굴림" charset="-127"/>
              </a:rPr>
              <a:t>. </a:t>
            </a:r>
            <a:r>
              <a:rPr lang="ko-KR" altLang="en-US" sz="1000" b="1" dirty="0">
                <a:ea typeface="굴림" charset="-127"/>
              </a:rPr>
              <a:t>본인 부재 시 반송될 가능성이 있습니다</a:t>
            </a:r>
            <a:r>
              <a:rPr lang="en-US" altLang="ko-KR" sz="1000" b="1" dirty="0">
                <a:ea typeface="굴림" charset="-127"/>
              </a:rPr>
              <a:t>. (</a:t>
            </a:r>
            <a:r>
              <a:rPr lang="ko-KR" altLang="en-US" sz="1000" b="1" dirty="0">
                <a:ea typeface="굴림" charset="-127"/>
              </a:rPr>
              <a:t>대리수령가능 </a:t>
            </a:r>
            <a:r>
              <a:rPr lang="en-US" altLang="ko-KR" sz="1000" b="1" dirty="0">
                <a:ea typeface="굴림" charset="-127"/>
              </a:rPr>
              <a:t>/ </a:t>
            </a:r>
            <a:r>
              <a:rPr lang="ko-KR" altLang="en-US" sz="1000" b="1" dirty="0">
                <a:ea typeface="굴림" charset="-127"/>
              </a:rPr>
              <a:t>가족</a:t>
            </a:r>
            <a:r>
              <a:rPr lang="en-US" altLang="ko-KR" sz="1000" b="1" dirty="0">
                <a:ea typeface="굴림" charset="-127"/>
              </a:rPr>
              <a:t>,</a:t>
            </a:r>
            <a:r>
              <a:rPr lang="ko-KR" altLang="en-US" sz="1000" b="1" dirty="0">
                <a:ea typeface="굴림" charset="-127"/>
              </a:rPr>
              <a:t>동료</a:t>
            </a:r>
            <a:r>
              <a:rPr lang="en-US" altLang="ko-KR" sz="1000" b="1" dirty="0">
                <a:ea typeface="굴림" charset="-127"/>
              </a:rPr>
              <a:t>) </a:t>
            </a:r>
          </a:p>
        </p:txBody>
      </p:sp>
      <p:sp>
        <p:nvSpPr>
          <p:cNvPr id="51" name="AutoShape 31"/>
          <p:cNvSpPr>
            <a:spLocks noChangeArrowheads="1"/>
          </p:cNvSpPr>
          <p:nvPr/>
        </p:nvSpPr>
        <p:spPr bwMode="auto">
          <a:xfrm>
            <a:off x="1117600" y="6381006"/>
            <a:ext cx="7416800" cy="360362"/>
          </a:xfrm>
          <a:prstGeom prst="roundRect">
            <a:avLst>
              <a:gd name="adj" fmla="val 21977"/>
            </a:avLst>
          </a:prstGeom>
          <a:solidFill>
            <a:schemeClr val="accent4">
              <a:lumMod val="50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161993" tIns="45718" rIns="161993" bIns="45718" anchor="ctr"/>
          <a:lstStyle/>
          <a:p>
            <a:pPr>
              <a:buClr>
                <a:srgbClr val="0099CC"/>
              </a:buClr>
              <a:buFontTx/>
              <a:buChar char="•"/>
              <a:defRPr/>
            </a:pPr>
            <a:r>
              <a:rPr lang="en-US" altLang="ko-KR" sz="1000" b="1" dirty="0">
                <a:ea typeface="굴림" charset="-127"/>
              </a:rPr>
              <a:t> </a:t>
            </a:r>
            <a:r>
              <a:rPr lang="ko-KR" altLang="en-US" sz="1000" b="1" dirty="0">
                <a:ea typeface="굴림" charset="-127"/>
              </a:rPr>
              <a:t>티켓사용</a:t>
            </a:r>
            <a:r>
              <a:rPr lang="en-US" altLang="ko-KR" sz="1000" b="1" dirty="0">
                <a:ea typeface="굴림" charset="-127"/>
              </a:rPr>
              <a:t>. – </a:t>
            </a:r>
            <a:r>
              <a:rPr lang="ko-KR" altLang="en-US" sz="1000" b="1" dirty="0">
                <a:ea typeface="굴림" charset="-127"/>
              </a:rPr>
              <a:t>티켓의 유효기간  확인</a:t>
            </a:r>
            <a:r>
              <a:rPr lang="en-US" altLang="ko-KR" sz="1000" b="1" dirty="0">
                <a:ea typeface="굴림" charset="-127"/>
              </a:rPr>
              <a:t>, </a:t>
            </a:r>
            <a:r>
              <a:rPr lang="ko-KR" altLang="en-US" sz="1000" b="1" dirty="0">
                <a:ea typeface="굴림" charset="-127"/>
              </a:rPr>
              <a:t>티켓의 특성상 이용기간이 지났을 경우 사용이 불가 함</a:t>
            </a:r>
            <a:r>
              <a:rPr lang="en-US" altLang="ko-KR" sz="1000" b="1" dirty="0">
                <a:ea typeface="굴림" charset="-127"/>
              </a:rPr>
              <a:t>. (</a:t>
            </a:r>
            <a:r>
              <a:rPr lang="ko-KR" altLang="en-US" sz="1000" b="1" dirty="0">
                <a:ea typeface="굴림" charset="-127"/>
              </a:rPr>
              <a:t>환불</a:t>
            </a:r>
            <a:r>
              <a:rPr lang="en-US" altLang="ko-KR" sz="1000" b="1" dirty="0">
                <a:ea typeface="굴림" charset="-127"/>
              </a:rPr>
              <a:t>,</a:t>
            </a:r>
            <a:r>
              <a:rPr lang="ko-KR" altLang="en-US" sz="1000" b="1" dirty="0">
                <a:ea typeface="굴림" charset="-127"/>
              </a:rPr>
              <a:t> 취소</a:t>
            </a:r>
            <a:r>
              <a:rPr lang="en-US" altLang="ko-KR" sz="1000" b="1" dirty="0">
                <a:ea typeface="굴림" charset="-127"/>
              </a:rPr>
              <a:t>, </a:t>
            </a:r>
            <a:r>
              <a:rPr lang="ko-KR" altLang="en-US" sz="1000" b="1" dirty="0">
                <a:ea typeface="굴림" charset="-127"/>
              </a:rPr>
              <a:t>재 발행 불가</a:t>
            </a:r>
            <a:r>
              <a:rPr lang="en-US" altLang="ko-KR" sz="1000" b="1" dirty="0">
                <a:ea typeface="굴림" charset="-127"/>
              </a:rPr>
              <a:t>)</a:t>
            </a:r>
            <a:r>
              <a:rPr lang="ko-KR" altLang="en-US" sz="1000" b="1" dirty="0">
                <a:ea typeface="굴림" charset="-127"/>
              </a:rPr>
              <a:t> </a:t>
            </a:r>
            <a:r>
              <a:rPr lang="en-US" altLang="ko-KR" sz="1000" b="1" dirty="0">
                <a:ea typeface="굴림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47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5"/>
          <p:cNvSpPr>
            <a:spLocks noChangeArrowheads="1"/>
          </p:cNvSpPr>
          <p:nvPr/>
        </p:nvSpPr>
        <p:spPr bwMode="auto">
          <a:xfrm>
            <a:off x="538931" y="2060848"/>
            <a:ext cx="8137525" cy="156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/>
          <a:p>
            <a:r>
              <a:rPr lang="ko-KR" altLang="en-US" sz="1600" b="1" dirty="0" err="1">
                <a:latin typeface="HY울릉도B" pitchFamily="18" charset="-127"/>
                <a:ea typeface="HY울릉도B" pitchFamily="18" charset="-127"/>
              </a:rPr>
              <a:t>서울랜드</a:t>
            </a:r>
            <a:r>
              <a:rPr lang="ko-KR" altLang="en-US" sz="1600" b="1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&amp; 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한국민속촌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&amp;  </a:t>
            </a:r>
            <a:r>
              <a:rPr lang="ko-KR" altLang="ko-KR" sz="1600" b="1" dirty="0" err="1">
                <a:latin typeface="HY울릉도B" pitchFamily="18" charset="-127"/>
                <a:ea typeface="HY울릉도B" pitchFamily="18" charset="-127"/>
              </a:rPr>
              <a:t>리솜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b="1" dirty="0" err="1">
                <a:latin typeface="HY울릉도B" pitchFamily="18" charset="-127"/>
                <a:ea typeface="HY울릉도B" pitchFamily="18" charset="-127"/>
              </a:rPr>
              <a:t>리조트</a:t>
            </a:r>
            <a:r>
              <a:rPr lang="ko-KR" altLang="en-US" sz="1600" b="1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&amp;  </a:t>
            </a:r>
            <a:r>
              <a:rPr lang="ko-KR" altLang="ko-KR" sz="1600" b="1" dirty="0" err="1">
                <a:latin typeface="HY울릉도B" pitchFamily="18" charset="-127"/>
                <a:ea typeface="HY울릉도B" pitchFamily="18" charset="-127"/>
              </a:rPr>
              <a:t>웅진플레이도시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 &amp;  </a:t>
            </a:r>
            <a:r>
              <a:rPr lang="ko-KR" altLang="en-US" sz="1600" b="1" dirty="0">
                <a:latin typeface="HY울릉도B" pitchFamily="18" charset="-127"/>
                <a:ea typeface="HY울릉도B" pitchFamily="18" charset="-127"/>
              </a:rPr>
              <a:t>파라다이스 </a:t>
            </a:r>
            <a:r>
              <a:rPr lang="ko-KR" altLang="en-US" sz="1600" b="1" dirty="0" err="1">
                <a:latin typeface="HY울릉도B" pitchFamily="18" charset="-127"/>
                <a:ea typeface="HY울릉도B" pitchFamily="18" charset="-127"/>
              </a:rPr>
              <a:t>스파도고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기업체 특별판매 공식 지정 </a:t>
            </a:r>
            <a:r>
              <a:rPr lang="ko-KR" altLang="ko-KR" sz="1600" b="1" dirty="0" err="1" smtClean="0">
                <a:latin typeface="HY울릉도B" pitchFamily="18" charset="-127"/>
                <a:ea typeface="HY울릉도B" pitchFamily="18" charset="-127"/>
              </a:rPr>
              <a:t>협력사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ko-KR" sz="1600" b="1" dirty="0" smtClean="0">
                <a:latin typeface="HY울릉도B" pitchFamily="18" charset="-127"/>
                <a:ea typeface="HY울릉도B" pitchFamily="18" charset="-127"/>
              </a:rPr>
              <a:t>㈜ </a:t>
            </a:r>
            <a:r>
              <a:rPr lang="ko-KR" altLang="ko-KR" sz="1600" b="1" i="1" dirty="0" err="1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넥스트</a:t>
            </a:r>
            <a:r>
              <a:rPr lang="ko-KR" altLang="ko-KR" sz="1600" b="1" i="1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에너지</a:t>
            </a:r>
            <a:r>
              <a:rPr lang="ko-KR" altLang="ko-KR" sz="1600" b="1" i="1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ko-KR" sz="1600" b="1" i="1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                               </a:t>
            </a:r>
            <a:r>
              <a:rPr lang="ko-KR" altLang="ko-KR" sz="1600" b="1" dirty="0" smtClean="0">
                <a:latin typeface="HY울릉도B" pitchFamily="18" charset="-127"/>
                <a:ea typeface="HY울릉도B" pitchFamily="18" charset="-127"/>
              </a:rPr>
              <a:t>레저부문 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사업본부장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김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현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태 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ko-KR" sz="1600" b="1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 TEL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: 02-536-0836, FAX : 02-535-9703, 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MOBILE : 010-3786-7161</a:t>
            </a:r>
          </a:p>
          <a:p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E-mail :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kimht0430@next-energy.co.kr,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kimht0430@naver.com </a:t>
            </a:r>
            <a:endParaRPr lang="en-US" altLang="ko-KR" sz="1600" b="1" dirty="0">
              <a:solidFill>
                <a:srgbClr val="FFFFFF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ko-KR" sz="1600" b="1" dirty="0" smtClean="0">
                <a:latin typeface="HY울릉도B" pitchFamily="18" charset="-127"/>
                <a:ea typeface="HY울릉도B" pitchFamily="18" charset="-127"/>
              </a:rPr>
              <a:t>주소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: 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서울시 동작구 </a:t>
            </a:r>
            <a:r>
              <a:rPr lang="ko-KR" altLang="ko-KR" sz="1600" b="1" dirty="0" err="1">
                <a:latin typeface="HY울릉도B" pitchFamily="18" charset="-127"/>
                <a:ea typeface="HY울릉도B" pitchFamily="18" charset="-127"/>
              </a:rPr>
              <a:t>사당로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29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가길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26 (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사당동</a:t>
            </a:r>
            <a:r>
              <a:rPr lang="en-US" altLang="ko-KR" sz="1600" b="1" dirty="0">
                <a:latin typeface="HY울릉도B" pitchFamily="18" charset="-127"/>
                <a:ea typeface="HY울릉도B" pitchFamily="18" charset="-127"/>
              </a:rPr>
              <a:t> 1</a:t>
            </a:r>
            <a:r>
              <a:rPr lang="ko-KR" altLang="ko-KR" sz="1600" b="1" dirty="0">
                <a:latin typeface="HY울릉도B" pitchFamily="18" charset="-127"/>
                <a:ea typeface="HY울릉도B" pitchFamily="18" charset="-127"/>
              </a:rPr>
              <a:t>층</a:t>
            </a:r>
            <a:r>
              <a:rPr lang="en-US" altLang="ko-KR" sz="1600" b="1" dirty="0" smtClean="0">
                <a:latin typeface="HY울릉도B" pitchFamily="18" charset="-127"/>
                <a:ea typeface="HY울릉도B" pitchFamily="18" charset="-127"/>
              </a:rPr>
              <a:t>)</a:t>
            </a:r>
            <a:endParaRPr lang="en-US" altLang="ko-KR" sz="1600" b="1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23528" y="3573016"/>
            <a:ext cx="1427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sz="1400" b="1" dirty="0" err="1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제휴사</a:t>
            </a:r>
            <a:endParaRPr lang="ko-KR" altLang="en-US" sz="1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12443"/>
            <a:ext cx="8136904" cy="2828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직사각형 7"/>
          <p:cNvSpPr/>
          <p:nvPr/>
        </p:nvSpPr>
        <p:spPr>
          <a:xfrm>
            <a:off x="1187624" y="1445875"/>
            <a:ext cx="5472608" cy="69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담당자 및 문의사항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10" name="바닥글 개체 틀 4"/>
          <p:cNvSpPr txBox="1">
            <a:spLocks/>
          </p:cNvSpPr>
          <p:nvPr/>
        </p:nvSpPr>
        <p:spPr bwMode="auto">
          <a:xfrm>
            <a:off x="7029772" y="188640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4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29772" y="188640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8" name="직사각형 5"/>
          <p:cNvSpPr>
            <a:spLocks noChangeArrowheads="1"/>
          </p:cNvSpPr>
          <p:nvPr/>
        </p:nvSpPr>
        <p:spPr bwMode="auto">
          <a:xfrm>
            <a:off x="395288" y="2012066"/>
            <a:ext cx="8640762" cy="480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서울지방경찰청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경기지방경찰청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서울특별시소방재난본부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경기도재난안전본부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금융위원회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방송통신위원회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중소기업청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대검찰청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대법원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통계청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특허청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산림청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조달청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문화재청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고용노동부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미래창조과학부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산업통상자원부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통일부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여성가족부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육군본부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국방부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해군본부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한국수자원공사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한국공항공사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한전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KDN,KTIS,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인천교통공사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한국환경공단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대한항공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,KB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국민은행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우리은행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,KEB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하나은행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,IBK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기업은행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수협중앙회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삼성디스플레이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현대자동차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GM,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기아자동차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현대아산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두산중공업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LS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전선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en-US" altLang="ko-KR" sz="1200" b="1" dirty="0" err="1" smtClean="0">
                <a:latin typeface="HY울릉도B" pitchFamily="18" charset="-127"/>
                <a:ea typeface="HY울릉도B" pitchFamily="18" charset="-127"/>
              </a:rPr>
              <a:t>GSo&amp;m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200" b="1" dirty="0" err="1" smtClean="0">
                <a:latin typeface="HY울릉도B" pitchFamily="18" charset="-127"/>
                <a:ea typeface="HY울릉도B" pitchFamily="18" charset="-127"/>
              </a:rPr>
              <a:t>삼성토탈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200" b="1" dirty="0" err="1" smtClean="0">
                <a:latin typeface="HY울릉도B" pitchFamily="18" charset="-127"/>
                <a:ea typeface="HY울릉도B" pitchFamily="18" charset="-127"/>
              </a:rPr>
              <a:t>메가박스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200" b="1" dirty="0" err="1" smtClean="0">
                <a:latin typeface="HY울릉도B" pitchFamily="18" charset="-127"/>
                <a:ea typeface="HY울릉도B" pitchFamily="18" charset="-127"/>
              </a:rPr>
              <a:t>아워홈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200" b="1" dirty="0" err="1" smtClean="0">
                <a:latin typeface="HY울릉도B" pitchFamily="18" charset="-127"/>
                <a:ea typeface="HY울릉도B" pitchFamily="18" charset="-127"/>
              </a:rPr>
              <a:t>종근당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, LIG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에이디피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,KB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손해보험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네이버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,KCC,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메리츠화재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,SFA,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푸르덴셜생명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한국예탁결제원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이대목동병원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중앙대학교병원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아주대학교병원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보라매병원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서울대병원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한림대학교성심병원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한국경제신문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머니투데이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동부증권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현대증권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대우증권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태평양물산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티웨이항공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진에어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씨앤앰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파리크라상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현대오토에버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신도리코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신세계푸드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신세계인터내셔널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금호아시아나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롯데제과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현대건설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대림산업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신세계건설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두산건설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동부하이텍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농심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와이지원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SBS,GS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칼텍스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두산인프라코어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오리콤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,KOTRA,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한국타이어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피자헛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근로복지공단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신용보증기금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웅진씽크빅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호반건설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  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GS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파워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동원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현대백화점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현대홈쇼핑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</a:t>
            </a:r>
            <a:r>
              <a:rPr lang="en-US" altLang="ko-KR" sz="1200" b="1" dirty="0" err="1">
                <a:latin typeface="HY울릉도B" pitchFamily="18" charset="-127"/>
                <a:ea typeface="HY울릉도B" pitchFamily="18" charset="-127"/>
              </a:rPr>
              <a:t>Hmall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현대그린푸드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현대리바트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핸즈코퍼레이션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한국하니웰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금융감독원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샤니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KT,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국순당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한전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KPS,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한화금융그룹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,GS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리테일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대성전기공업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현대엔지니어링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삼성생명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,IBM,ING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생명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동양생명보험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효성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ITX.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서울메트로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,LS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글로벌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포스코건설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포스코엔지니어링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지에스리테일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,LG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이노텍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,SK,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교보생명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교보증권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국민연금관리공단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현대모비스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현대오일뱅크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,SH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공사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,BYC,DHL,LB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휴넷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,STX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조선해양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금호타이어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농협하나로마트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대우인터내셔널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린나이코리아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아가방앤컴퍼니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롯데손해보험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홈플러스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한국화장품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애경유화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신한은행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한국씨티은행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,S-OIL,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우정사업본부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동국제약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,KDB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대우증권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금호석유화학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매일유업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풀무원홀딩스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삼성전자로지텍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삼양홀딩스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현대유엔아이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 err="1">
                <a:latin typeface="HY울릉도B" pitchFamily="18" charset="-127"/>
                <a:ea typeface="HY울릉도B" pitchFamily="18" charset="-127"/>
              </a:rPr>
              <a:t>동부인천스틸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한화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200" b="1" dirty="0">
                <a:latin typeface="HY울릉도B" pitchFamily="18" charset="-127"/>
                <a:ea typeface="HY울릉도B" pitchFamily="18" charset="-127"/>
              </a:rPr>
              <a:t>서울특별시공무원노동조합 등</a:t>
            </a:r>
            <a:endParaRPr lang="en-US" altLang="ko-KR" sz="1200" b="1" dirty="0">
              <a:latin typeface="HY울릉도B" pitchFamily="18" charset="-127"/>
              <a:ea typeface="HY울릉도B" pitchFamily="18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약 </a:t>
            </a:r>
            <a:r>
              <a:rPr lang="en-US" altLang="ko-KR" sz="12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2,670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여개의</a:t>
            </a:r>
            <a:r>
              <a:rPr lang="ko-KR" altLang="en-US" sz="12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기업체 및 </a:t>
            </a:r>
            <a:r>
              <a:rPr lang="ko-KR" altLang="en-US" sz="1200" b="1" dirty="0" err="1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기관등이</a:t>
            </a:r>
            <a:r>
              <a:rPr lang="ko-KR" altLang="en-US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 참여하셨으며</a:t>
            </a:r>
            <a:r>
              <a:rPr lang="en-US" altLang="ko-KR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계속해서 </a:t>
            </a:r>
            <a:r>
              <a:rPr lang="ko-KR" altLang="en-US" sz="1200" b="1" dirty="0" err="1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참여중에</a:t>
            </a:r>
            <a:r>
              <a:rPr lang="ko-KR" altLang="en-US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 있습니다</a:t>
            </a:r>
            <a:r>
              <a:rPr lang="en-US" altLang="ko-KR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200" b="1" dirty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187624" y="1445875"/>
            <a:ext cx="29274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행</a:t>
            </a:r>
            <a:r>
              <a:rPr kumimoji="1" lang="ko-KR" altLang="en-US" sz="240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사</a:t>
            </a: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참여기관</a:t>
            </a: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25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96200" cy="457200"/>
          </a:xfrm>
        </p:spPr>
        <p:txBody>
          <a:bodyPr/>
          <a:lstStyle/>
          <a:p>
            <a:pPr algn="r"/>
            <a:r>
              <a:rPr kumimoji="1"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Change, Difference </a:t>
            </a:r>
            <a:r>
              <a:rPr kumimoji="1" lang="en-US" altLang="ko-KR" sz="28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&amp; Next</a:t>
            </a:r>
            <a:endParaRPr lang="en-US" altLang="ko-KR" sz="2800" dirty="0">
              <a:ea typeface="굴림" pitchFamily="50" charset="-127"/>
            </a:endParaRPr>
          </a:p>
        </p:txBody>
      </p:sp>
      <p:sp>
        <p:nvSpPr>
          <p:cNvPr id="6" name="바닥글 개체 틀 4"/>
          <p:cNvSpPr txBox="1">
            <a:spLocks/>
          </p:cNvSpPr>
          <p:nvPr/>
        </p:nvSpPr>
        <p:spPr bwMode="auto">
          <a:xfrm>
            <a:off x="7029772" y="188640"/>
            <a:ext cx="17907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굴림" pitchFamily="50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www.next-energy.co.kr</a:t>
            </a:r>
            <a:endParaRPr lang="en-US" altLang="ko-KR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4389">
            <a:off x="783381" y="1017854"/>
            <a:ext cx="1245738" cy="419906"/>
          </a:xfrm>
          <a:prstGeom prst="rect">
            <a:avLst/>
          </a:prstGeom>
        </p:spPr>
      </p:pic>
      <p:sp>
        <p:nvSpPr>
          <p:cNvPr id="8" name="직사각형 5"/>
          <p:cNvSpPr>
            <a:spLocks noChangeArrowheads="1"/>
          </p:cNvSpPr>
          <p:nvPr/>
        </p:nvSpPr>
        <p:spPr bwMode="auto">
          <a:xfrm>
            <a:off x="395288" y="2012066"/>
            <a:ext cx="8640762" cy="32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/>
          <a:p>
            <a:pPr latinLnBrk="1">
              <a:lnSpc>
                <a:spcPct val="150000"/>
              </a:lnSpc>
            </a:pPr>
            <a:endParaRPr lang="ko-KR" altLang="en-US" sz="12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87624" y="1445875"/>
            <a:ext cx="23262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7-1. 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운영 실적</a:t>
            </a:r>
            <a:r>
              <a:rPr kumimoji="1" lang="en-US" altLang="ko-KR" sz="24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ko-KR" altLang="en-US" sz="24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Pictur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29175"/>
              </p:ext>
            </p:extLst>
          </p:nvPr>
        </p:nvGraphicFramePr>
        <p:xfrm>
          <a:off x="539552" y="2204864"/>
          <a:ext cx="7987683" cy="4442792"/>
        </p:xfrm>
        <a:graphic>
          <a:graphicData uri="http://schemas.openxmlformats.org/drawingml/2006/table">
            <a:tbl>
              <a:tblPr>
                <a:effectLst/>
                <a:tableStyleId>{08FB837D-C827-4EFA-A057-4D05807E0F7C}</a:tableStyleId>
              </a:tblPr>
              <a:tblGrid>
                <a:gridCol w="1568094"/>
                <a:gridCol w="1707063"/>
                <a:gridCol w="1737130"/>
                <a:gridCol w="2975396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kumimoji="1" lang="ko-KR" altLang="en-US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C8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r>
                        <a:rPr kumimoji="1" lang="ko-KR" alt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수</a:t>
                      </a:r>
                      <a:endParaRPr kumimoji="1" lang="ko-KR" altLang="en-US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C8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tabLst/>
                      </a:pPr>
                      <a:r>
                        <a:rPr kumimoji="1" lang="ko-KR" alt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임직원 수</a:t>
                      </a:r>
                      <a:endParaRPr kumimoji="1" lang="ko-KR" altLang="en-US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C8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tabLst/>
                      </a:pPr>
                      <a:r>
                        <a:rPr kumimoji="1" lang="ko-KR" alt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주요 </a:t>
                      </a:r>
                      <a:r>
                        <a:rPr kumimoji="1" lang="ko-KR" altLang="en-US" sz="12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고객사</a:t>
                      </a:r>
                      <a:endParaRPr kumimoji="1" lang="ko-KR" altLang="en-US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C8CA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군 기관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400,152</a:t>
                      </a: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육군본부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해군본부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국방부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야전군사령부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수방사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기무사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특전사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수도군단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민간기업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2,035</a:t>
                      </a: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1,250,015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삼성디스플레이</a:t>
                      </a: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현대엔지니어링 </a:t>
                      </a:r>
                      <a:endParaRPr kumimoji="0" lang="en-US" altLang="ko-KR" sz="1200" b="0" spc="0" baseline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우리은행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kumimoji="0" lang="ko-KR" altLang="en-US" sz="1200" b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신한은행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IBK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기업은행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ING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생명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kumimoji="0" lang="ko-KR" altLang="en-US" sz="1200" b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푸르덴셜생명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KT</a:t>
                      </a: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1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spc="0" baseline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행정기관</a:t>
                      </a:r>
                      <a:endParaRPr kumimoji="1" lang="en-US" altLang="ko-KR" sz="1200" b="0" i="0" u="none" strike="noStrike" spc="0" baseline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spc="0" baseline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spc="0" baseline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지자체</a:t>
                      </a:r>
                      <a:r>
                        <a:rPr kumimoji="1" lang="ko-KR" altLang="en-US" sz="1200" b="0" i="0" u="none" strike="noStrike" spc="0" baseline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포함</a:t>
                      </a:r>
                      <a:r>
                        <a:rPr kumimoji="1" lang="en-US" altLang="ko-KR" sz="1200" b="0" i="0" u="none" strike="noStrike" spc="0" baseline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825,715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서울시청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kumimoji="0" lang="ko-KR" altLang="en-US" sz="1200" b="0" spc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방위사업청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경찰청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defRPr/>
                      </a:pP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대검찰청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조달청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특허청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중소기업청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  <a:p>
                      <a:pPr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고용노동부</a:t>
                      </a: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산업통상자원부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7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공공기관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425</a:t>
                      </a:r>
                      <a:r>
                        <a:rPr kumimoji="1" lang="ko-KR" altLang="en-US" sz="1200" b="0" i="0" u="none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</a:t>
                      </a:r>
                      <a:endParaRPr kumimoji="1" lang="ko-KR" altLang="en-US" sz="1200" b="0" i="0" u="none" strike="noStrike" spc="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  <a:defRPr/>
                      </a:pPr>
                      <a:r>
                        <a:rPr kumimoji="0" lang="en-US" altLang="ko-KR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725,125</a:t>
                      </a:r>
                      <a:r>
                        <a:rPr kumimoji="0" lang="ko-KR" altLang="en-US" sz="1200" b="0" spc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  <a:endParaRPr kumimoji="0" lang="en-US" altLang="ko-KR" sz="1200" b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한국수자원공사</a:t>
                      </a: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한국석유공사</a:t>
                      </a:r>
                      <a:endParaRPr kumimoji="0" lang="en-US" altLang="ko-KR" sz="1200" b="0" spc="0" baseline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200" b="0" spc="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서울메트로</a:t>
                      </a: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인천교통공사</a:t>
                      </a:r>
                      <a:endParaRPr kumimoji="0" lang="en-US" altLang="ko-KR" sz="1200" b="0" spc="0" baseline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한국환경공단</a:t>
                      </a:r>
                      <a:r>
                        <a:rPr kumimoji="0" lang="en-US" altLang="ko-KR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200" b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울산광역시 교육청 등</a:t>
                      </a:r>
                      <a:endParaRPr kumimoji="0" lang="en-US" altLang="ko-KR" sz="1200" b="0" spc="0" baseline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합계</a:t>
                      </a:r>
                      <a:endParaRPr kumimoji="1" lang="ko-KR" altLang="en-US" sz="12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2,670</a:t>
                      </a: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</a:t>
                      </a:r>
                      <a:endParaRPr kumimoji="1" lang="ko-KR" altLang="en-US" sz="12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3,201,070</a:t>
                      </a: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</a:t>
                      </a:r>
                      <a:endParaRPr kumimoji="1" lang="en-US" altLang="ko-KR" sz="1200" b="1" i="0" u="none" strike="noStrike" kern="1200" baseline="0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250</a:t>
                      </a: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 이상 </a:t>
                      </a:r>
                      <a:r>
                        <a:rPr kumimoji="1" lang="ko-KR" altLang="en-US" sz="1200" b="1" i="0" u="none" strike="noStrike" kern="1200" baseline="0" dirty="0" err="1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고객사</a:t>
                      </a: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1,000</a:t>
                      </a:r>
                      <a:r>
                        <a:rPr kumimoji="1" lang="ko-KR" altLang="en-US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개사</a:t>
                      </a:r>
                      <a:endParaRPr kumimoji="1" lang="en-US" altLang="ko-KR" sz="1200" b="1" i="0" u="none" strike="noStrike" kern="1200" baseline="0" dirty="0" smtClean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692" anchor="ctr" horzOverflow="overflow">
                    <a:lnL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6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5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1290216"/>
            <a:ext cx="6078538" cy="698624"/>
          </a:xfrm>
        </p:spPr>
        <p:txBody>
          <a:bodyPr/>
          <a:lstStyle/>
          <a:p>
            <a:pPr algn="ctr"/>
            <a:r>
              <a:rPr lang="ko-KR" altLang="en-US" sz="3600" b="1" dirty="0" smtClean="0">
                <a:solidFill>
                  <a:srgbClr val="1802BE"/>
                </a:solidFill>
                <a:latin typeface="HY울릉도B" pitchFamily="18" charset="-127"/>
                <a:ea typeface="HY울릉도B" pitchFamily="18" charset="-127"/>
              </a:rPr>
              <a:t>보다 싸게</a:t>
            </a:r>
            <a:r>
              <a:rPr lang="en-US" altLang="ko-KR" sz="3600" b="1" dirty="0" smtClean="0">
                <a:solidFill>
                  <a:srgbClr val="1802BE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3600" b="1" dirty="0" smtClean="0">
                <a:solidFill>
                  <a:srgbClr val="1802BE"/>
                </a:solidFill>
                <a:latin typeface="HY울릉도B" pitchFamily="18" charset="-127"/>
                <a:ea typeface="HY울릉도B" pitchFamily="18" charset="-127"/>
              </a:rPr>
              <a:t>보다 편리하게</a:t>
            </a:r>
            <a:r>
              <a:rPr lang="en-US" altLang="ko-KR" sz="3600" b="1" dirty="0" smtClean="0">
                <a:solidFill>
                  <a:srgbClr val="1802BE"/>
                </a:solidFill>
                <a:latin typeface="HY울릉도B" pitchFamily="18" charset="-127"/>
                <a:ea typeface="HY울릉도B" pitchFamily="18" charset="-127"/>
              </a:rPr>
              <a:t>!!!!</a:t>
            </a:r>
            <a:endParaRPr lang="en-US" altLang="ko-KR" sz="3600" b="1" dirty="0">
              <a:solidFill>
                <a:srgbClr val="1802BE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679" name="WordArt 7"/>
          <p:cNvSpPr>
            <a:spLocks noChangeArrowheads="1" noChangeShapeType="1" noTextEdit="1"/>
          </p:cNvSpPr>
          <p:nvPr/>
        </p:nvSpPr>
        <p:spPr bwMode="gray">
          <a:xfrm>
            <a:off x="2143472" y="5157192"/>
            <a:ext cx="48768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ko-KR" altLang="en-US" sz="54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20A53"/>
                </a:solidFill>
                <a:effectLst>
                  <a:outerShdw dist="89803" dir="2700000" algn="ctr" rotWithShape="0">
                    <a:schemeClr val="bg2">
                      <a:alpha val="50000"/>
                    </a:schemeClr>
                  </a:outerShdw>
                </a:effectLst>
                <a:latin typeface="휴먼둥근헤드라인" pitchFamily="18" charset="-127"/>
                <a:ea typeface="휴먼둥근헤드라인" pitchFamily="18" charset="-127"/>
                <a:cs typeface="Verdana"/>
              </a:rPr>
              <a:t>감사합니다</a:t>
            </a:r>
            <a:r>
              <a:rPr lang="en-US" altLang="ko-KR" sz="5400" b="1" kern="10" dirty="0" smtClean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20A53"/>
                </a:solidFill>
                <a:effectLst>
                  <a:outerShdw dist="89803" dir="2700000" algn="ctr" rotWithShape="0">
                    <a:schemeClr val="bg2">
                      <a:alpha val="50000"/>
                    </a:schemeClr>
                  </a:outerShdw>
                </a:effectLst>
                <a:latin typeface="휴먼둥근헤드라인" pitchFamily="18" charset="-127"/>
                <a:ea typeface="휴먼둥근헤드라인" pitchFamily="18" charset="-127"/>
                <a:cs typeface="Verdana"/>
              </a:rPr>
              <a:t>!</a:t>
            </a:r>
            <a:endParaRPr lang="ko-KR" altLang="en-US" sz="5400" b="1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020A53"/>
              </a:solidFill>
              <a:effectLst>
                <a:outerShdw dist="89803" dir="2700000" algn="ctr" rotWithShape="0">
                  <a:schemeClr val="bg2">
                    <a:alpha val="50000"/>
                  </a:schemeClr>
                </a:outerShdw>
              </a:effectLst>
              <a:latin typeface="휴먼둥근헤드라인" pitchFamily="18" charset="-127"/>
              <a:ea typeface="휴먼둥근헤드라인" pitchFamily="18" charset="-127"/>
              <a:cs typeface="Verdan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097">
            <a:off x="5649106" y="3105621"/>
            <a:ext cx="2107472" cy="710373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528" y="4581128"/>
            <a:ext cx="8372527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/>
            <a:r>
              <a:rPr lang="ko-KR" altLang="en-US" b="1" dirty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항상  최선을  다하여  </a:t>
            </a:r>
            <a:r>
              <a:rPr lang="ko-KR" altLang="en-US" b="1" dirty="0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귀 사</a:t>
            </a:r>
            <a:r>
              <a:rPr lang="en-US" altLang="ko-KR" b="1" dirty="0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b="1" dirty="0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기관</a:t>
            </a:r>
            <a:r>
              <a:rPr lang="en-US" altLang="ko-KR" b="1" dirty="0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b="1" dirty="0" smtClean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에 도움이 되는  ㈜ </a:t>
            </a:r>
            <a:r>
              <a:rPr lang="ko-KR" altLang="en-US" b="1" dirty="0" err="1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넥스트</a:t>
            </a:r>
            <a:r>
              <a:rPr lang="ko-KR" altLang="en-US" b="1" i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에너지</a:t>
            </a:r>
            <a:r>
              <a:rPr lang="ko-KR" altLang="en-US" b="1" i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b="1" dirty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가 되겠습니다</a:t>
            </a:r>
            <a:r>
              <a:rPr lang="en-US" altLang="ko-KR" b="1" dirty="0">
                <a:solidFill>
                  <a:srgbClr val="FFFFFF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b="1" dirty="0">
              <a:solidFill>
                <a:srgbClr val="FFFFFF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21gd">
  <a:themeElements>
    <a:clrScheme name="217tgp_cube_dark 1">
      <a:dk1>
        <a:srgbClr val="B2B2B2"/>
      </a:dk1>
      <a:lt1>
        <a:srgbClr val="FFFFFF"/>
      </a:lt1>
      <a:dk2>
        <a:srgbClr val="0F3C7D"/>
      </a:dk2>
      <a:lt2>
        <a:srgbClr val="83B7E7"/>
      </a:lt2>
      <a:accent1>
        <a:srgbClr val="5AB14B"/>
      </a:accent1>
      <a:accent2>
        <a:srgbClr val="2F7ADF"/>
      </a:accent2>
      <a:accent3>
        <a:srgbClr val="AAAFBF"/>
      </a:accent3>
      <a:accent4>
        <a:srgbClr val="DADADA"/>
      </a:accent4>
      <a:accent5>
        <a:srgbClr val="B5D5B1"/>
      </a:accent5>
      <a:accent6>
        <a:srgbClr val="2A6ECA"/>
      </a:accent6>
      <a:hlink>
        <a:srgbClr val="8A52C8"/>
      </a:hlink>
      <a:folHlink>
        <a:srgbClr val="DD8739"/>
      </a:folHlink>
    </a:clrScheme>
    <a:fontScheme name="217tgp_cube_d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17tgp_cube_dark 1">
        <a:dk1>
          <a:srgbClr val="B2B2B2"/>
        </a:dk1>
        <a:lt1>
          <a:srgbClr val="FFFFFF"/>
        </a:lt1>
        <a:dk2>
          <a:srgbClr val="0F3C7D"/>
        </a:dk2>
        <a:lt2>
          <a:srgbClr val="83B7E7"/>
        </a:lt2>
        <a:accent1>
          <a:srgbClr val="5AB14B"/>
        </a:accent1>
        <a:accent2>
          <a:srgbClr val="2F7ADF"/>
        </a:accent2>
        <a:accent3>
          <a:srgbClr val="AAAFBF"/>
        </a:accent3>
        <a:accent4>
          <a:srgbClr val="DADADA"/>
        </a:accent4>
        <a:accent5>
          <a:srgbClr val="B5D5B1"/>
        </a:accent5>
        <a:accent6>
          <a:srgbClr val="2A6ECA"/>
        </a:accent6>
        <a:hlink>
          <a:srgbClr val="8A52C8"/>
        </a:hlink>
        <a:folHlink>
          <a:srgbClr val="DD873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7tgp_cube_dark 2">
        <a:dk1>
          <a:srgbClr val="969696"/>
        </a:dk1>
        <a:lt1>
          <a:srgbClr val="FFFFFF"/>
        </a:lt1>
        <a:dk2>
          <a:srgbClr val="3F1F53"/>
        </a:dk2>
        <a:lt2>
          <a:srgbClr val="9E9EF2"/>
        </a:lt2>
        <a:accent1>
          <a:srgbClr val="557FE7"/>
        </a:accent1>
        <a:accent2>
          <a:srgbClr val="84ACCA"/>
        </a:accent2>
        <a:accent3>
          <a:srgbClr val="AFABB3"/>
        </a:accent3>
        <a:accent4>
          <a:srgbClr val="DADADA"/>
        </a:accent4>
        <a:accent5>
          <a:srgbClr val="B4C0F1"/>
        </a:accent5>
        <a:accent6>
          <a:srgbClr val="779BB7"/>
        </a:accent6>
        <a:hlink>
          <a:srgbClr val="9351C9"/>
        </a:hlink>
        <a:folHlink>
          <a:srgbClr val="3EB2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7tgp_cube_dark 3">
        <a:dk1>
          <a:srgbClr val="969696"/>
        </a:dk1>
        <a:lt1>
          <a:srgbClr val="FFFFFF"/>
        </a:lt1>
        <a:dk2>
          <a:srgbClr val="005E5C"/>
        </a:dk2>
        <a:lt2>
          <a:srgbClr val="98DC9B"/>
        </a:lt2>
        <a:accent1>
          <a:srgbClr val="238FD9"/>
        </a:accent1>
        <a:accent2>
          <a:srgbClr val="43A98E"/>
        </a:accent2>
        <a:accent3>
          <a:srgbClr val="AAB6B5"/>
        </a:accent3>
        <a:accent4>
          <a:srgbClr val="DADADA"/>
        </a:accent4>
        <a:accent5>
          <a:srgbClr val="ACC6E9"/>
        </a:accent5>
        <a:accent6>
          <a:srgbClr val="3C9980"/>
        </a:accent6>
        <a:hlink>
          <a:srgbClr val="D8A642"/>
        </a:hlink>
        <a:folHlink>
          <a:srgbClr val="B370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2005</TotalTime>
  <Words>1979</Words>
  <Application>Microsoft Office PowerPoint</Application>
  <PresentationFormat>화면 슬라이드 쇼(4:3)</PresentationFormat>
  <Paragraphs>409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cdb2004221gd</vt:lpstr>
      <vt:lpstr>디자인 사용자 지정</vt:lpstr>
      <vt:lpstr>1_디자인 사용자 지정</vt:lpstr>
      <vt:lpstr>『겨울 테마여행 2』특별 할인 행사 제안서</vt:lpstr>
      <vt:lpstr>Change, Difference &amp; Next</vt:lpstr>
      <vt:lpstr>Change, Difference &amp; Next</vt:lpstr>
      <vt:lpstr>Change, Difference &amp; Next</vt:lpstr>
      <vt:lpstr>Change, Difference &amp; Next</vt:lpstr>
      <vt:lpstr>Change, Difference &amp; Next</vt:lpstr>
      <vt:lpstr>Change, Difference &amp; Next</vt:lpstr>
      <vt:lpstr>Change, Difference &amp; Next</vt:lpstr>
      <vt:lpstr>Change, Difference &amp; Next</vt:lpstr>
      <vt:lpstr>PowerPoint 프레젠테이션</vt:lpstr>
      <vt:lpstr>Change, Difference &amp; Next</vt:lpstr>
      <vt:lpstr>Change, Difference &amp; Next</vt:lpstr>
      <vt:lpstr>Change, Difference &amp; Next</vt:lpstr>
      <vt:lpstr>Change, Difference &amp; Next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『겨울테마여행』특별할인행사 제안서</dc:title>
  <dc:creator>USER</dc:creator>
  <cp:lastModifiedBy>USER</cp:lastModifiedBy>
  <cp:revision>92</cp:revision>
  <cp:lastPrinted>2015-11-14T05:48:52Z</cp:lastPrinted>
  <dcterms:created xsi:type="dcterms:W3CDTF">2015-11-07T14:17:27Z</dcterms:created>
  <dcterms:modified xsi:type="dcterms:W3CDTF">2016-01-26T02:37:03Z</dcterms:modified>
</cp:coreProperties>
</file>