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9" r:id="rId3"/>
    <p:sldId id="258" r:id="rId4"/>
  </p:sldIdLst>
  <p:sldSz cx="28800425" cy="43200638"/>
  <p:notesSz cx="6797675" cy="9926638"/>
  <p:defaultTextStyle>
    <a:defPPr>
      <a:defRPr lang="ko-KR"/>
    </a:defPPr>
    <a:lvl1pPr marL="0" algn="l" defTabSz="2963240" rtl="0" eaLnBrk="1" latinLnBrk="1" hangingPunct="1">
      <a:defRPr sz="5833" kern="1200">
        <a:solidFill>
          <a:schemeClr val="tx1"/>
        </a:solidFill>
        <a:latin typeface="+mn-lt"/>
        <a:ea typeface="+mn-ea"/>
        <a:cs typeface="+mn-cs"/>
      </a:defRPr>
    </a:lvl1pPr>
    <a:lvl2pPr marL="1481620" algn="l" defTabSz="2963240" rtl="0" eaLnBrk="1" latinLnBrk="1" hangingPunct="1">
      <a:defRPr sz="5833" kern="1200">
        <a:solidFill>
          <a:schemeClr val="tx1"/>
        </a:solidFill>
        <a:latin typeface="+mn-lt"/>
        <a:ea typeface="+mn-ea"/>
        <a:cs typeface="+mn-cs"/>
      </a:defRPr>
    </a:lvl2pPr>
    <a:lvl3pPr marL="2963240" algn="l" defTabSz="2963240" rtl="0" eaLnBrk="1" latinLnBrk="1" hangingPunct="1">
      <a:defRPr sz="5833" kern="1200">
        <a:solidFill>
          <a:schemeClr val="tx1"/>
        </a:solidFill>
        <a:latin typeface="+mn-lt"/>
        <a:ea typeface="+mn-ea"/>
        <a:cs typeface="+mn-cs"/>
      </a:defRPr>
    </a:lvl3pPr>
    <a:lvl4pPr marL="4444862" algn="l" defTabSz="2963240" rtl="0" eaLnBrk="1" latinLnBrk="1" hangingPunct="1">
      <a:defRPr sz="5833" kern="1200">
        <a:solidFill>
          <a:schemeClr val="tx1"/>
        </a:solidFill>
        <a:latin typeface="+mn-lt"/>
        <a:ea typeface="+mn-ea"/>
        <a:cs typeface="+mn-cs"/>
      </a:defRPr>
    </a:lvl4pPr>
    <a:lvl5pPr marL="5926483" algn="l" defTabSz="2963240" rtl="0" eaLnBrk="1" latinLnBrk="1" hangingPunct="1">
      <a:defRPr sz="5833" kern="1200">
        <a:solidFill>
          <a:schemeClr val="tx1"/>
        </a:solidFill>
        <a:latin typeface="+mn-lt"/>
        <a:ea typeface="+mn-ea"/>
        <a:cs typeface="+mn-cs"/>
      </a:defRPr>
    </a:lvl5pPr>
    <a:lvl6pPr marL="7408103" algn="l" defTabSz="2963240" rtl="0" eaLnBrk="1" latinLnBrk="1" hangingPunct="1">
      <a:defRPr sz="5833" kern="1200">
        <a:solidFill>
          <a:schemeClr val="tx1"/>
        </a:solidFill>
        <a:latin typeface="+mn-lt"/>
        <a:ea typeface="+mn-ea"/>
        <a:cs typeface="+mn-cs"/>
      </a:defRPr>
    </a:lvl6pPr>
    <a:lvl7pPr marL="8889723" algn="l" defTabSz="2963240" rtl="0" eaLnBrk="1" latinLnBrk="1" hangingPunct="1">
      <a:defRPr sz="5833" kern="1200">
        <a:solidFill>
          <a:schemeClr val="tx1"/>
        </a:solidFill>
        <a:latin typeface="+mn-lt"/>
        <a:ea typeface="+mn-ea"/>
        <a:cs typeface="+mn-cs"/>
      </a:defRPr>
    </a:lvl7pPr>
    <a:lvl8pPr marL="10371343" algn="l" defTabSz="2963240" rtl="0" eaLnBrk="1" latinLnBrk="1" hangingPunct="1">
      <a:defRPr sz="5833" kern="1200">
        <a:solidFill>
          <a:schemeClr val="tx1"/>
        </a:solidFill>
        <a:latin typeface="+mn-lt"/>
        <a:ea typeface="+mn-ea"/>
        <a:cs typeface="+mn-cs"/>
      </a:defRPr>
    </a:lvl8pPr>
    <a:lvl9pPr marL="11852965" algn="l" defTabSz="2963240" rtl="0" eaLnBrk="1" latinLnBrk="1" hangingPunct="1">
      <a:defRPr sz="583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05" autoAdjust="0"/>
    <p:restoredTop sz="94660"/>
  </p:normalViewPr>
  <p:slideViewPr>
    <p:cSldViewPr snapToGrid="0">
      <p:cViewPr varScale="1">
        <p:scale>
          <a:sx n="18" d="100"/>
          <a:sy n="18" d="100"/>
        </p:scale>
        <p:origin x="30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9599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826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51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785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7961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991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1155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03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1164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64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1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43FCA-7874-463A-881C-79676CD9215D}" type="datetimeFigureOut">
              <a:rPr lang="ko-KR" altLang="en-US" smtClean="0"/>
              <a:t>2020-10-23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9D77B-79D7-4A95-A502-31B3266D88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72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2880086" rtl="0" eaLnBrk="1" latinLnBrk="1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1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1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1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1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1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1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1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1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1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1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1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1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1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1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1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1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1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1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334459"/>
              </p:ext>
            </p:extLst>
          </p:nvPr>
        </p:nvGraphicFramePr>
        <p:xfrm>
          <a:off x="711125" y="7076142"/>
          <a:ext cx="27127200" cy="25135525"/>
        </p:xfrm>
        <a:graphic>
          <a:graphicData uri="http://schemas.openxmlformats.org/drawingml/2006/table">
            <a:tbl>
              <a:tblPr/>
              <a:tblGrid>
                <a:gridCol w="3536960">
                  <a:extLst>
                    <a:ext uri="{9D8B030D-6E8A-4147-A177-3AD203B41FA5}">
                      <a16:colId xmlns:a16="http://schemas.microsoft.com/office/drawing/2014/main" val="1591620745"/>
                    </a:ext>
                  </a:extLst>
                </a:gridCol>
                <a:gridCol w="3118797">
                  <a:extLst>
                    <a:ext uri="{9D8B030D-6E8A-4147-A177-3AD203B41FA5}">
                      <a16:colId xmlns:a16="http://schemas.microsoft.com/office/drawing/2014/main" val="2502109856"/>
                    </a:ext>
                  </a:extLst>
                </a:gridCol>
                <a:gridCol w="5981097">
                  <a:extLst>
                    <a:ext uri="{9D8B030D-6E8A-4147-A177-3AD203B41FA5}">
                      <a16:colId xmlns:a16="http://schemas.microsoft.com/office/drawing/2014/main" val="2631981236"/>
                    </a:ext>
                  </a:extLst>
                </a:gridCol>
                <a:gridCol w="2426345">
                  <a:extLst>
                    <a:ext uri="{9D8B030D-6E8A-4147-A177-3AD203B41FA5}">
                      <a16:colId xmlns:a16="http://schemas.microsoft.com/office/drawing/2014/main" val="151669278"/>
                    </a:ext>
                  </a:extLst>
                </a:gridCol>
                <a:gridCol w="3000549">
                  <a:extLst>
                    <a:ext uri="{9D8B030D-6E8A-4147-A177-3AD203B41FA5}">
                      <a16:colId xmlns:a16="http://schemas.microsoft.com/office/drawing/2014/main" val="288708093"/>
                    </a:ext>
                  </a:extLst>
                </a:gridCol>
                <a:gridCol w="5266362">
                  <a:extLst>
                    <a:ext uri="{9D8B030D-6E8A-4147-A177-3AD203B41FA5}">
                      <a16:colId xmlns:a16="http://schemas.microsoft.com/office/drawing/2014/main" val="141253201"/>
                    </a:ext>
                  </a:extLst>
                </a:gridCol>
                <a:gridCol w="3797090">
                  <a:extLst>
                    <a:ext uri="{9D8B030D-6E8A-4147-A177-3AD203B41FA5}">
                      <a16:colId xmlns:a16="http://schemas.microsoft.com/office/drawing/2014/main" val="2792919125"/>
                    </a:ext>
                  </a:extLst>
                </a:gridCol>
              </a:tblGrid>
              <a:tr h="159859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 야</a:t>
                      </a: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</a:t>
                      </a:r>
                      <a:r>
                        <a:rPr lang="ko-KR" altLang="en-US" sz="5400" b="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이공  □ </a:t>
                      </a: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인문</a:t>
                      </a:r>
                      <a:r>
                        <a:rPr lang="en-US" altLang="ko-KR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사회</a:t>
                      </a:r>
                      <a:r>
                        <a:rPr lang="en-US" altLang="ko-KR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5400" b="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예체능  □ 융합  □ 기업연계 분야</a:t>
                      </a:r>
                      <a:r>
                        <a:rPr lang="en-US" altLang="ko-KR" sz="5400" b="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5400" b="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기업명 </a:t>
                      </a:r>
                      <a:r>
                        <a:rPr lang="en-US" altLang="ko-KR" sz="5400" b="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          )</a:t>
                      </a:r>
                      <a:endParaRPr lang="ko-KR" altLang="en-US" sz="5400" b="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899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 품 명</a:t>
                      </a: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b="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 명</a:t>
                      </a: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b="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29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지도교수 성명</a:t>
                      </a: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지도교수 학과</a:t>
                      </a: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130234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참여학생</a:t>
                      </a:r>
                      <a:endParaRPr lang="ko-KR" altLang="en-US" sz="5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36188" marB="36188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5400" b="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학번</a:t>
                      </a: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학과</a:t>
                      </a:r>
                      <a:r>
                        <a:rPr lang="en-US" altLang="ko-KR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</a:t>
                      </a:r>
                      <a:r>
                        <a:rPr lang="en-US" altLang="ko-KR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5400" b="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학번</a:t>
                      </a: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94295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4312327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47993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143885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72633" marB="72633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7076416"/>
                  </a:ext>
                </a:extLst>
              </a:tr>
              <a:tr h="2849630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작품정보</a:t>
                      </a:r>
                      <a:endParaRPr lang="ko-KR" altLang="en-US" sz="5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36188" marB="36188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tc>
                  <a:txBody>
                    <a:bodyPr/>
                    <a:lstStyle/>
                    <a:p>
                      <a:pPr marL="201930" marR="0" indent="-201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규격</a:t>
                      </a:r>
                    </a:p>
                  </a:txBody>
                  <a:tcPr marL="145265" marR="145265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201930" marR="0" indent="-201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가로 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)cm ×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세로 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)cm ×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높이 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)cm /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중량 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)kg</a:t>
                      </a: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5265" marR="145265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8033"/>
                  </a:ext>
                </a:extLst>
              </a:tr>
              <a:tr h="2849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1930" marR="0" indent="-201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전기</a:t>
                      </a:r>
                    </a:p>
                  </a:txBody>
                  <a:tcPr marL="36188" marR="36188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201930" marR="0" indent="-201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사용 □ 미사용</a:t>
                      </a:r>
                      <a:endParaRPr lang="ko-KR" altLang="en-US" sz="5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5265" marR="145265" marT="109077" marB="109077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752663"/>
                  </a:ext>
                </a:extLst>
              </a:tr>
              <a:tr h="2273913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지식재산권</a:t>
                      </a:r>
                      <a:endParaRPr lang="ko-KR" altLang="en-US" sz="5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36188" marB="36188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710019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 없음</a:t>
                      </a:r>
                    </a:p>
                  </a:txBody>
                  <a:tcPr marL="145265" marR="145265" marT="145265" marB="145265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6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6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5265" marR="145265" marT="145265" marB="145265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501043"/>
                  </a:ext>
                </a:extLst>
              </a:tr>
              <a:tr h="4547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710019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 있음</a:t>
                      </a:r>
                    </a:p>
                  </a:txBody>
                  <a:tcPr marL="145265" marR="145265" marT="145265" marB="145265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171001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 특허 □ 실용신안 □ 상표 □ 디자인 □ 기타</a:t>
                      </a:r>
                      <a:r>
                        <a:rPr lang="en-US" altLang="ko-KR" sz="60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 )</a:t>
                      </a:r>
                    </a:p>
                    <a:p>
                      <a:pPr marL="0" marR="0" indent="0" algn="ctr" defTabSz="171001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l" defTabSz="171001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l" defTabSz="171001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l" defTabSz="171001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45265" marR="145265" marT="145265" marB="145265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06927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764063"/>
              </p:ext>
            </p:extLst>
          </p:nvPr>
        </p:nvGraphicFramePr>
        <p:xfrm>
          <a:off x="7868728" y="29356335"/>
          <a:ext cx="19145868" cy="209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6467">
                  <a:extLst>
                    <a:ext uri="{9D8B030D-6E8A-4147-A177-3AD203B41FA5}">
                      <a16:colId xmlns:a16="http://schemas.microsoft.com/office/drawing/2014/main" val="1443497795"/>
                    </a:ext>
                  </a:extLst>
                </a:gridCol>
                <a:gridCol w="4786467">
                  <a:extLst>
                    <a:ext uri="{9D8B030D-6E8A-4147-A177-3AD203B41FA5}">
                      <a16:colId xmlns:a16="http://schemas.microsoft.com/office/drawing/2014/main" val="1696336245"/>
                    </a:ext>
                  </a:extLst>
                </a:gridCol>
                <a:gridCol w="4786467">
                  <a:extLst>
                    <a:ext uri="{9D8B030D-6E8A-4147-A177-3AD203B41FA5}">
                      <a16:colId xmlns:a16="http://schemas.microsoft.com/office/drawing/2014/main" val="1821301075"/>
                    </a:ext>
                  </a:extLst>
                </a:gridCol>
                <a:gridCol w="4786467">
                  <a:extLst>
                    <a:ext uri="{9D8B030D-6E8A-4147-A177-3AD203B41FA5}">
                      <a16:colId xmlns:a16="http://schemas.microsoft.com/office/drawing/2014/main" val="733515803"/>
                    </a:ext>
                  </a:extLst>
                </a:gridCol>
              </a:tblGrid>
              <a:tr h="10471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600" b="0" dirty="0" smtClean="0">
                          <a:solidFill>
                            <a:schemeClr val="tx1"/>
                          </a:solidFill>
                        </a:rPr>
                        <a:t>지식재산권명</a:t>
                      </a:r>
                      <a:endParaRPr lang="ko-KR" altLang="en-US" sz="5600" b="0" dirty="0">
                        <a:solidFill>
                          <a:schemeClr val="tx1"/>
                        </a:solidFill>
                      </a:endParaRPr>
                    </a:p>
                  </a:txBody>
                  <a:tcPr marL="184791" marR="184791" marT="92395" marB="923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600" b="0" dirty="0" smtClean="0">
                          <a:solidFill>
                            <a:schemeClr val="tx1"/>
                          </a:solidFill>
                        </a:rPr>
                        <a:t>출원인</a:t>
                      </a:r>
                      <a:endParaRPr lang="ko-KR" altLang="en-US" sz="5600" b="0" dirty="0">
                        <a:solidFill>
                          <a:schemeClr val="tx1"/>
                        </a:solidFill>
                      </a:endParaRPr>
                    </a:p>
                  </a:txBody>
                  <a:tcPr marL="184791" marR="184791" marT="92395" marB="923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600" b="0" dirty="0" smtClean="0">
                          <a:solidFill>
                            <a:schemeClr val="tx1"/>
                          </a:solidFill>
                        </a:rPr>
                        <a:t>출원일</a:t>
                      </a:r>
                      <a:endParaRPr lang="ko-KR" altLang="en-US" sz="5600" b="0" dirty="0">
                        <a:solidFill>
                          <a:schemeClr val="tx1"/>
                        </a:solidFill>
                      </a:endParaRPr>
                    </a:p>
                  </a:txBody>
                  <a:tcPr marL="184791" marR="184791" marT="92395" marB="923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600" b="0" dirty="0" err="1" smtClean="0">
                          <a:solidFill>
                            <a:schemeClr val="tx1"/>
                          </a:solidFill>
                        </a:rPr>
                        <a:t>출원번호</a:t>
                      </a:r>
                      <a:endParaRPr lang="ko-KR" altLang="en-US" sz="5600" b="0" dirty="0">
                        <a:solidFill>
                          <a:schemeClr val="tx1"/>
                        </a:solidFill>
                      </a:endParaRPr>
                    </a:p>
                  </a:txBody>
                  <a:tcPr marL="184791" marR="184791" marT="92395" marB="923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852207"/>
                  </a:ext>
                </a:extLst>
              </a:tr>
              <a:tr h="1047148">
                <a:tc>
                  <a:txBody>
                    <a:bodyPr/>
                    <a:lstStyle/>
                    <a:p>
                      <a:pPr algn="ctr" latinLnBrk="1"/>
                      <a:endParaRPr lang="ko-KR" altLang="en-US" sz="5600" b="0" dirty="0">
                        <a:solidFill>
                          <a:schemeClr val="tx1"/>
                        </a:solidFill>
                      </a:endParaRPr>
                    </a:p>
                  </a:txBody>
                  <a:tcPr marL="184791" marR="184791" marT="92395" marB="923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600" b="0" dirty="0">
                        <a:solidFill>
                          <a:schemeClr val="tx1"/>
                        </a:solidFill>
                      </a:endParaRPr>
                    </a:p>
                  </a:txBody>
                  <a:tcPr marL="184791" marR="184791" marT="92395" marB="923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600" b="0" dirty="0">
                        <a:solidFill>
                          <a:schemeClr val="tx1"/>
                        </a:solidFill>
                      </a:endParaRPr>
                    </a:p>
                  </a:txBody>
                  <a:tcPr marL="184791" marR="184791" marT="92395" marB="923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5600" b="0" dirty="0">
                        <a:solidFill>
                          <a:schemeClr val="tx1"/>
                        </a:solidFill>
                      </a:endParaRPr>
                    </a:p>
                  </a:txBody>
                  <a:tcPr marL="184791" marR="184791" marT="92395" marB="923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308938"/>
                  </a:ext>
                </a:extLst>
              </a:tr>
            </a:tbl>
          </a:graphicData>
        </a:graphic>
      </p:graphicFrame>
      <p:pic>
        <p:nvPicPr>
          <p:cNvPr id="7" name="_x368302136" descr="EMB00006cd834d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915" y="663023"/>
            <a:ext cx="5014410" cy="227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1534854" y="4025688"/>
            <a:ext cx="25479742" cy="1741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130000"/>
              </a:lnSpc>
            </a:pPr>
            <a:r>
              <a:rPr lang="en-US" altLang="ko-KR" sz="9600" b="1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2020</a:t>
            </a:r>
            <a:r>
              <a:rPr lang="ko-KR" altLang="en-US" sz="9600" b="1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학년도 캡스톤디자인 경진대회</a:t>
            </a:r>
            <a:endParaRPr lang="ko-KR" altLang="en-US" sz="6600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05901" y="1054876"/>
            <a:ext cx="61991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dirty="0">
                <a:latin typeface="+mn-ea"/>
              </a:rPr>
              <a:t>[</a:t>
            </a:r>
            <a:r>
              <a:rPr lang="ko-KR" altLang="en-US" sz="7200" dirty="0">
                <a:latin typeface="+mn-ea"/>
              </a:rPr>
              <a:t>첨부</a:t>
            </a:r>
            <a:r>
              <a:rPr lang="en-US" altLang="ko-KR" sz="7200" dirty="0">
                <a:latin typeface="+mn-ea"/>
              </a:rPr>
              <a:t>1] </a:t>
            </a:r>
            <a:r>
              <a:rPr lang="ko-KR" altLang="en-US" sz="7200" dirty="0">
                <a:latin typeface="+mn-ea"/>
              </a:rPr>
              <a:t>신청서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534854" y="32867463"/>
            <a:ext cx="26094996" cy="9512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4791" tIns="92395" rIns="184791" bIns="9239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847904" latinLnBrk="0"/>
            <a:r>
              <a:rPr lang="en-US" altLang="ko-KR" sz="5400" b="1" dirty="0" smtClean="0">
                <a:solidFill>
                  <a:srgbClr val="000000"/>
                </a:solidFill>
                <a:latin typeface="+mn-ea"/>
              </a:rPr>
              <a:t>2020</a:t>
            </a:r>
            <a:r>
              <a:rPr lang="ko-KR" altLang="en-US" sz="5400" b="1" dirty="0" smtClean="0">
                <a:solidFill>
                  <a:srgbClr val="000000"/>
                </a:solidFill>
                <a:latin typeface="+mn-ea"/>
              </a:rPr>
              <a:t>학년도 </a:t>
            </a:r>
            <a:r>
              <a:rPr lang="en-US" altLang="ko-KR" sz="5400" b="1" dirty="0" smtClean="0">
                <a:solidFill>
                  <a:srgbClr val="000000"/>
                </a:solidFill>
                <a:latin typeface="+mn-ea"/>
              </a:rPr>
              <a:t>LINC+ </a:t>
            </a:r>
            <a:r>
              <a:rPr lang="ko-KR" altLang="en-US" sz="5400" b="1" dirty="0" smtClean="0">
                <a:solidFill>
                  <a:srgbClr val="000000"/>
                </a:solidFill>
                <a:latin typeface="+mn-ea"/>
              </a:rPr>
              <a:t>캡스톤디자인 경진대회 참가를 상기와 같이 신청합니다</a:t>
            </a:r>
            <a:endParaRPr lang="en-US" altLang="ko-KR" sz="5400" b="1" dirty="0" smtClean="0">
              <a:solidFill>
                <a:srgbClr val="000000"/>
              </a:solidFill>
              <a:latin typeface="+mn-ea"/>
            </a:endParaRPr>
          </a:p>
          <a:p>
            <a:pPr defTabSz="1847904" latinLnBrk="0"/>
            <a:endParaRPr lang="en-US" altLang="ko-KR" sz="5400" dirty="0">
              <a:latin typeface="+mn-ea"/>
            </a:endParaRPr>
          </a:p>
          <a:p>
            <a:pPr algn="ctr" defTabSz="1847904" latinLnBrk="0"/>
            <a:endParaRPr lang="en-US" altLang="ko-KR" sz="5400" b="1" dirty="0" smtClean="0">
              <a:solidFill>
                <a:srgbClr val="000000"/>
              </a:solidFill>
              <a:latin typeface="+mn-ea"/>
            </a:endParaRPr>
          </a:p>
          <a:p>
            <a:pPr algn="ctr" defTabSz="1847904" latinLnBrk="0"/>
            <a:r>
              <a:rPr lang="en-US" altLang="ko-KR" sz="5400" b="1" dirty="0" smtClean="0">
                <a:solidFill>
                  <a:srgbClr val="000000"/>
                </a:solidFill>
                <a:latin typeface="+mn-ea"/>
              </a:rPr>
              <a:t>2020</a:t>
            </a:r>
            <a:r>
              <a:rPr lang="ko-KR" altLang="en-US" sz="5400" b="1" dirty="0">
                <a:solidFill>
                  <a:srgbClr val="000000"/>
                </a:solidFill>
                <a:latin typeface="+mn-ea"/>
              </a:rPr>
              <a:t>년   월   </a:t>
            </a:r>
            <a:r>
              <a:rPr lang="ko-KR" altLang="en-US" sz="5400" b="1" dirty="0" smtClean="0">
                <a:solidFill>
                  <a:srgbClr val="000000"/>
                </a:solidFill>
                <a:latin typeface="+mn-ea"/>
              </a:rPr>
              <a:t>일</a:t>
            </a:r>
            <a:endParaRPr lang="en-US" altLang="ko-KR" sz="5400" b="1" dirty="0" smtClean="0">
              <a:solidFill>
                <a:srgbClr val="000000"/>
              </a:solidFill>
              <a:latin typeface="+mn-ea"/>
            </a:endParaRPr>
          </a:p>
          <a:p>
            <a:pPr algn="ctr" defTabSz="1847904" latinLnBrk="0"/>
            <a:endParaRPr lang="en-US" altLang="ko-KR" sz="5400" b="1" dirty="0" smtClean="0">
              <a:solidFill>
                <a:srgbClr val="000000"/>
              </a:solidFill>
              <a:latin typeface="+mn-ea"/>
            </a:endParaRPr>
          </a:p>
          <a:p>
            <a:pPr algn="ctr" defTabSz="1847904" latinLnBrk="0"/>
            <a:endParaRPr lang="en-US" altLang="ko-KR" sz="5400" b="1" dirty="0">
              <a:solidFill>
                <a:srgbClr val="000000"/>
              </a:solidFill>
              <a:latin typeface="+mn-ea"/>
            </a:endParaRPr>
          </a:p>
          <a:p>
            <a:pPr algn="r" defTabSz="1847904" latinLnBrk="0"/>
            <a:r>
              <a:rPr lang="ko-KR" altLang="en-US" sz="5400" b="1" dirty="0" err="1" smtClean="0">
                <a:solidFill>
                  <a:srgbClr val="000000"/>
                </a:solidFill>
                <a:latin typeface="+mn-ea"/>
              </a:rPr>
              <a:t>대표학생</a:t>
            </a:r>
            <a:r>
              <a:rPr lang="ko-KR" altLang="en-US" sz="5400" b="1" dirty="0" smtClean="0">
                <a:solidFill>
                  <a:srgbClr val="000000"/>
                </a:solidFill>
                <a:latin typeface="+mn-ea"/>
              </a:rPr>
              <a:t>  </a:t>
            </a:r>
            <a:r>
              <a:rPr lang="en-US" altLang="ko-KR" sz="5400" b="1" dirty="0" smtClean="0">
                <a:solidFill>
                  <a:srgbClr val="000000"/>
                </a:solidFill>
                <a:latin typeface="+mn-ea"/>
              </a:rPr>
              <a:t>:          (</a:t>
            </a:r>
            <a:r>
              <a:rPr lang="ko-KR" altLang="en-US" sz="5400" b="1" dirty="0" smtClean="0">
                <a:solidFill>
                  <a:srgbClr val="000000"/>
                </a:solidFill>
                <a:latin typeface="+mn-ea"/>
              </a:rPr>
              <a:t>인</a:t>
            </a:r>
            <a:r>
              <a:rPr lang="en-US" altLang="ko-KR" sz="5400" b="1" dirty="0" smtClean="0">
                <a:solidFill>
                  <a:srgbClr val="000000"/>
                </a:solidFill>
                <a:latin typeface="+mn-ea"/>
              </a:rPr>
              <a:t>)</a:t>
            </a:r>
          </a:p>
          <a:p>
            <a:pPr algn="r" defTabSz="1847904" latinLnBrk="0"/>
            <a:endParaRPr lang="en-US" altLang="ko-KR" sz="5400" b="1" dirty="0">
              <a:solidFill>
                <a:srgbClr val="000000"/>
              </a:solidFill>
              <a:latin typeface="+mn-ea"/>
            </a:endParaRPr>
          </a:p>
          <a:p>
            <a:pPr algn="r" defTabSz="1847904" latinLnBrk="0"/>
            <a:endParaRPr lang="en-US" altLang="ko-KR" sz="5400" b="1" dirty="0">
              <a:solidFill>
                <a:srgbClr val="000000"/>
              </a:solidFill>
              <a:latin typeface="+mn-ea"/>
            </a:endParaRPr>
          </a:p>
          <a:p>
            <a:pPr algn="r" defTabSz="1847904" latinLnBrk="0"/>
            <a:endParaRPr lang="en-US" altLang="ko-KR" sz="5400" b="1" dirty="0" smtClean="0">
              <a:solidFill>
                <a:srgbClr val="000000"/>
              </a:solidFill>
              <a:latin typeface="+mn-ea"/>
            </a:endParaRPr>
          </a:p>
          <a:p>
            <a:pPr algn="ctr" defTabSz="1847904" latinLnBrk="0"/>
            <a:r>
              <a:rPr lang="ko-KR" altLang="en-US" sz="6600" b="1" dirty="0" smtClean="0">
                <a:solidFill>
                  <a:srgbClr val="000000"/>
                </a:solidFill>
                <a:latin typeface="+mn-ea"/>
              </a:rPr>
              <a:t>한남대학교 </a:t>
            </a:r>
            <a:r>
              <a:rPr lang="en-US" altLang="ko-KR" sz="6600" b="1" dirty="0" smtClean="0">
                <a:solidFill>
                  <a:srgbClr val="000000"/>
                </a:solidFill>
                <a:latin typeface="+mn-ea"/>
              </a:rPr>
              <a:t>LINC+</a:t>
            </a:r>
            <a:r>
              <a:rPr lang="ko-KR" altLang="en-US" sz="6600" b="1" dirty="0" smtClean="0">
                <a:solidFill>
                  <a:srgbClr val="000000"/>
                </a:solidFill>
                <a:latin typeface="+mn-ea"/>
              </a:rPr>
              <a:t>사업단장 귀하</a:t>
            </a:r>
            <a:endParaRPr lang="en-US" altLang="ko-KR" sz="6600" b="1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1848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368302136" descr="EMB00006cd834d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4984" y="1054876"/>
            <a:ext cx="4480659" cy="203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336394"/>
              </p:ext>
            </p:extLst>
          </p:nvPr>
        </p:nvGraphicFramePr>
        <p:xfrm>
          <a:off x="1183341" y="4266214"/>
          <a:ext cx="26517600" cy="38452609"/>
        </p:xfrm>
        <a:graphic>
          <a:graphicData uri="http://schemas.openxmlformats.org/drawingml/2006/table">
            <a:tbl>
              <a:tblPr/>
              <a:tblGrid>
                <a:gridCol w="26517600">
                  <a:extLst>
                    <a:ext uri="{9D8B030D-6E8A-4147-A177-3AD203B41FA5}">
                      <a16:colId xmlns:a16="http://schemas.microsoft.com/office/drawing/2014/main" val="1591620745"/>
                    </a:ext>
                  </a:extLst>
                </a:gridCol>
              </a:tblGrid>
              <a:tr h="1444882">
                <a:tc>
                  <a:txBody>
                    <a:bodyPr/>
                    <a:lstStyle/>
                    <a:p>
                      <a:pPr marL="0" marR="0" indent="0" algn="ctr" defTabSz="1710019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연구선정배경</a:t>
                      </a:r>
                    </a:p>
                  </a:txBody>
                  <a:tcPr marL="36188" marR="36188" marT="36188" marB="361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597229"/>
                  </a:ext>
                </a:extLst>
              </a:tr>
              <a:tr h="695737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 선정 배경을 </a:t>
                      </a:r>
                      <a:r>
                        <a:rPr lang="ko-KR" altLang="en-US" sz="6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기술하세요</a:t>
                      </a:r>
                      <a:endParaRPr lang="en-US" altLang="ko-KR" sz="60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60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36188" marB="361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644863"/>
                  </a:ext>
                </a:extLst>
              </a:tr>
              <a:tr h="156925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연구내용</a:t>
                      </a:r>
                      <a:r>
                        <a:rPr lang="ko-KR" altLang="en-US" sz="60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60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과정</a:t>
                      </a:r>
                      <a:endParaRPr lang="ko-KR" altLang="en-US" sz="6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36188" marB="145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853754"/>
                  </a:ext>
                </a:extLst>
              </a:tr>
              <a:tr h="21858248">
                <a:tc>
                  <a:txBody>
                    <a:bodyPr/>
                    <a:lstStyle/>
                    <a:p>
                      <a:pPr marL="857250" marR="0" indent="-857250" algn="just" defTabSz="2880086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u"/>
                        <a:tabLst/>
                        <a:defRPr/>
                      </a:pPr>
                      <a:r>
                        <a:rPr lang="ko-KR" altLang="en-US" sz="6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연구내용</a:t>
                      </a:r>
                      <a:endParaRPr lang="en-US" altLang="ko-KR" sz="60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60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6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연구과정</a:t>
                      </a:r>
                      <a:r>
                        <a:rPr lang="en-US" altLang="ko-KR" sz="6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6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사진을 첨부하여 </a:t>
                      </a:r>
                      <a:r>
                        <a:rPr lang="ko-KR" altLang="en-US" sz="6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</a:t>
                      </a:r>
                      <a:r>
                        <a:rPr lang="en-US" altLang="ko-KR" sz="6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endParaRPr lang="en-US" altLang="ko-KR" sz="60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857250" marR="0" indent="-857250" algn="just" defTabSz="2880086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60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36188" marB="145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438797"/>
                  </a:ext>
                </a:extLst>
              </a:tr>
              <a:tr h="144488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기대효과 및</a:t>
                      </a:r>
                      <a:r>
                        <a:rPr lang="ko-KR" altLang="en-US" sz="6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6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활용방안</a:t>
                      </a:r>
                      <a:endParaRPr lang="ko-KR" altLang="en-US" sz="60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36188" marB="361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156754"/>
                  </a:ext>
                </a:extLst>
              </a:tr>
              <a:tr h="5177969">
                <a:tc>
                  <a:txBody>
                    <a:bodyPr/>
                    <a:lstStyle/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marL="857250" marR="0" indent="-8572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6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60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188" marR="36188" marT="36188" marB="361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83763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05901" y="1054876"/>
            <a:ext cx="60452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dirty="0"/>
              <a:t>[</a:t>
            </a:r>
            <a:r>
              <a:rPr lang="ko-KR" altLang="en-US" sz="7200" dirty="0"/>
              <a:t>첨부</a:t>
            </a:r>
            <a:r>
              <a:rPr lang="en-US" altLang="ko-KR" sz="7200" dirty="0"/>
              <a:t>1] </a:t>
            </a:r>
            <a:r>
              <a:rPr lang="ko-KR" altLang="en-US" sz="7200" dirty="0"/>
              <a:t>신청서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622412" y="2905628"/>
            <a:ext cx="20334734" cy="10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3390" marR="90170" indent="-453390" fontAlgn="base" latinLnBrk="0">
              <a:lnSpc>
                <a:spcPct val="150000"/>
              </a:lnSpc>
            </a:pPr>
            <a:r>
              <a:rPr lang="en-US" altLang="ko-KR" sz="4800" kern="0" spc="-3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4800" kern="0" spc="-3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내용은 </a:t>
            </a:r>
            <a:r>
              <a:rPr lang="ko-KR" altLang="en-US" sz="4800" kern="0" spc="-3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개조식으로</a:t>
            </a:r>
            <a:r>
              <a:rPr lang="ko-KR" altLang="en-US" sz="4800" kern="0" spc="-3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작성해주시고 한 페이지 이내로 작성 </a:t>
            </a:r>
            <a:r>
              <a:rPr lang="ko-KR" altLang="en-US" sz="4800" kern="0" spc="-3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요청드립니다</a:t>
            </a:r>
            <a:r>
              <a:rPr lang="en-US" altLang="ko-KR" sz="4800" kern="0" spc="-3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4800" kern="0" spc="0" dirty="0">
              <a:solidFill>
                <a:srgbClr val="FF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25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724084" y="-11483270"/>
            <a:ext cx="69974567" cy="200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4791" tIns="92395" rIns="184791" bIns="92395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1790"/>
          </a:p>
        </p:txBody>
      </p:sp>
      <p:sp>
        <p:nvSpPr>
          <p:cNvPr id="5" name="직사각형 4"/>
          <p:cNvSpPr/>
          <p:nvPr/>
        </p:nvSpPr>
        <p:spPr>
          <a:xfrm>
            <a:off x="5649687" y="2693245"/>
            <a:ext cx="17513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8000" b="1" u="sng" dirty="0"/>
              <a:t>개인정보 및 저작물 수집</a:t>
            </a:r>
            <a:r>
              <a:rPr lang="en-US" altLang="ko-KR" sz="8000" b="1" u="sng" dirty="0"/>
              <a:t>·</a:t>
            </a:r>
            <a:r>
              <a:rPr lang="ko-KR" altLang="en-US" sz="8000" b="1" u="sng" dirty="0"/>
              <a:t>이용 동의서</a:t>
            </a:r>
            <a:endParaRPr lang="ko-KR" altLang="en-US" sz="8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80405" y="515341"/>
            <a:ext cx="97385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dirty="0"/>
              <a:t>[</a:t>
            </a:r>
            <a:r>
              <a:rPr lang="ko-KR" altLang="en-US" sz="7200" dirty="0" smtClean="0"/>
              <a:t>첨부</a:t>
            </a:r>
            <a:r>
              <a:rPr lang="en-US" altLang="ko-KR" sz="7200" dirty="0"/>
              <a:t>2</a:t>
            </a:r>
            <a:r>
              <a:rPr lang="en-US" altLang="ko-KR" sz="7200" dirty="0" smtClean="0"/>
              <a:t>] </a:t>
            </a:r>
            <a:r>
              <a:rPr lang="ko-KR" altLang="en-US" sz="7200" dirty="0"/>
              <a:t>개인정보동의서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023698"/>
              </p:ext>
            </p:extLst>
          </p:nvPr>
        </p:nvGraphicFramePr>
        <p:xfrm>
          <a:off x="1238593" y="10142399"/>
          <a:ext cx="26336069" cy="22040312"/>
        </p:xfrm>
        <a:graphic>
          <a:graphicData uri="http://schemas.openxmlformats.org/drawingml/2006/table">
            <a:tbl>
              <a:tblPr/>
              <a:tblGrid>
                <a:gridCol w="6512380">
                  <a:extLst>
                    <a:ext uri="{9D8B030D-6E8A-4147-A177-3AD203B41FA5}">
                      <a16:colId xmlns:a16="http://schemas.microsoft.com/office/drawing/2014/main" val="1197409613"/>
                    </a:ext>
                  </a:extLst>
                </a:gridCol>
                <a:gridCol w="19823689">
                  <a:extLst>
                    <a:ext uri="{9D8B030D-6E8A-4147-A177-3AD203B41FA5}">
                      <a16:colId xmlns:a16="http://schemas.microsoft.com/office/drawing/2014/main" val="1397469950"/>
                    </a:ext>
                  </a:extLst>
                </a:gridCol>
              </a:tblGrid>
              <a:tr h="104092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수집하는 </a:t>
                      </a:r>
                      <a:r>
                        <a:rPr lang="ko-KR" altLang="en-US" sz="5400" b="1" kern="0" spc="-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개인정보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0893" marR="130893" marT="36188" marB="36188" anchor="ctr">
                    <a:lnL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대학명</a:t>
                      </a:r>
                      <a:r>
                        <a:rPr lang="en-US" altLang="ko-KR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학과</a:t>
                      </a:r>
                      <a:r>
                        <a:rPr lang="en-US" altLang="ko-KR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학년</a:t>
                      </a:r>
                      <a:r>
                        <a:rPr lang="en-US" altLang="ko-KR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연락처 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0893" marR="130893" marT="36188" marB="36188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462611"/>
                  </a:ext>
                </a:extLst>
              </a:tr>
              <a:tr h="429662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개인정보</a:t>
                      </a:r>
                      <a:r>
                        <a:rPr lang="en-US" altLang="ko-KR" sz="54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54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저작물의</a:t>
                      </a:r>
                      <a:endParaRPr lang="ko-KR" altLang="en-US" sz="32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수집 및 이용목적</a:t>
                      </a:r>
                      <a:endParaRPr lang="ko-KR" altLang="en-US" sz="32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0893" marR="130893" marT="36188" marB="36188" anchor="ctr">
                    <a:lnL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5100" marR="0" indent="-1651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캡스톤디자인 경진대회 세부</a:t>
                      </a:r>
                      <a:r>
                        <a:rPr lang="ko-KR" altLang="en-US" sz="5400" kern="0" spc="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일정 안내</a:t>
                      </a:r>
                      <a:r>
                        <a:rPr lang="en-US" altLang="ko-KR" sz="5400" kern="0" spc="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시상 등 공지사항 전달 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산학협력 </a:t>
                      </a:r>
                      <a:r>
                        <a:rPr lang="ko-KR" altLang="en-US" sz="5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페스티벌</a:t>
                      </a:r>
                      <a:r>
                        <a:rPr lang="en-US" altLang="ko-KR" sz="5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전시 관련 안내사항 전달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출품작 심사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산학협력</a:t>
                      </a:r>
                      <a:r>
                        <a:rPr lang="ko-KR" altLang="en-US" sz="54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페스티벌</a:t>
                      </a:r>
                      <a:r>
                        <a:rPr lang="en-US" altLang="ko-KR" sz="5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전시 등 사업성과 확산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0893" marR="130893" marT="36188" marB="36188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400954"/>
                  </a:ext>
                </a:extLst>
              </a:tr>
              <a:tr h="205673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개인정보</a:t>
                      </a:r>
                      <a:r>
                        <a:rPr lang="en-US" altLang="ko-KR" sz="54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54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저작물의</a:t>
                      </a:r>
                      <a:endParaRPr lang="ko-KR" altLang="en-US" sz="32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보유 및 이용기간</a:t>
                      </a:r>
                      <a:endParaRPr lang="ko-KR" altLang="en-US" sz="32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0893" marR="130893" marT="36188" marB="36188" anchor="ctr">
                    <a:lnL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개인정보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저작물 수집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‧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이용 목적 달성 후 삭제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지원자가 삭제를 요청할 경우 해당 정보 삭제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0893" marR="130893" marT="36188" marB="36188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739526"/>
                  </a:ext>
                </a:extLst>
              </a:tr>
              <a:tr h="952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5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자에게 제공하는 </a:t>
                      </a:r>
                      <a:r>
                        <a:rPr lang="ko-KR" altLang="en-US" sz="5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개인정보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0893" marR="130893" marT="36188" marB="36188" anchor="ctr">
                    <a:lnL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5100" marR="0" indent="-1651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정보를 제공받는 자 </a:t>
                      </a:r>
                      <a:r>
                        <a:rPr lang="en-US" altLang="ko-KR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5400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심사자</a:t>
                      </a:r>
                      <a:r>
                        <a:rPr lang="en-US" altLang="ko-KR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행사</a:t>
                      </a:r>
                      <a:r>
                        <a:rPr lang="en-US" altLang="ko-KR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대회 및 시상식 등</a:t>
                      </a:r>
                      <a:r>
                        <a:rPr lang="en-US" altLang="ko-KR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위탁업체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0" indent="-1651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정보를 제공받는 자의 개인정보 이용목적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캡스톤</a:t>
                      </a:r>
                      <a:r>
                        <a:rPr lang="ko-KR" altLang="en-US" sz="5400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디자</a:t>
                      </a:r>
                      <a:r>
                        <a:rPr lang="ko-KR" altLang="en-US" sz="5400" kern="0" spc="-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 경진대회 및 </a:t>
                      </a:r>
                      <a:r>
                        <a:rPr lang="en-US" altLang="ko-KR" sz="5400" kern="0" spc="-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&lt;2020 </a:t>
                      </a:r>
                      <a:r>
                        <a:rPr lang="ko-KR" altLang="en-US" sz="5400" kern="0" spc="-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산학협력 </a:t>
                      </a:r>
                      <a:r>
                        <a:rPr lang="ko-KR" altLang="en-US" sz="5400" kern="0" spc="-9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페스티벌</a:t>
                      </a:r>
                      <a:r>
                        <a:rPr lang="en-US" altLang="ko-KR" sz="5400" kern="0" spc="-9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5400" kern="0" spc="-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전시</a:t>
                      </a:r>
                      <a:r>
                        <a:rPr lang="en-US" altLang="ko-KR" sz="5400" kern="0" spc="-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-9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시상식 </a:t>
                      </a:r>
                      <a:r>
                        <a:rPr lang="ko-KR" altLang="en-US" sz="5400" kern="0" spc="-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등 관련 공지</a:t>
                      </a:r>
                      <a:r>
                        <a:rPr lang="ko-KR" altLang="en-US" sz="5400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사항 전달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0" indent="-1651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제공하는 개인정보 항목 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대학명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학과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학년</a:t>
                      </a:r>
                      <a:r>
                        <a:rPr lang="en-US" altLang="ko-KR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연락처</a:t>
                      </a:r>
                      <a:r>
                        <a:rPr lang="en-US" altLang="ko-KR" sz="5400" kern="0" spc="-1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5400" kern="0" spc="-1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심사의 경우 참가자 전원</a:t>
                      </a:r>
                      <a:r>
                        <a:rPr lang="en-US" altLang="ko-KR" sz="5400" kern="0" spc="-1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-1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전시의 경우 해당자</a:t>
                      </a:r>
                      <a:r>
                        <a:rPr lang="en-US" altLang="ko-KR" sz="5400" kern="0" spc="-1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kern="0" spc="-1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시상식에 관하여는 수상자에 한함</a:t>
                      </a:r>
                      <a:r>
                        <a:rPr lang="en-US" altLang="ko-KR" sz="5400" kern="0" spc="-1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0" indent="-1651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•</a:t>
                      </a:r>
                      <a:r>
                        <a:rPr lang="ko-KR" altLang="en-US" sz="5400" kern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정보를 제공받는 자의 </a:t>
                      </a:r>
                      <a:r>
                        <a:rPr lang="ko-KR" altLang="en-US" sz="5400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개인정보 보유 및 이용기간 </a:t>
                      </a:r>
                      <a:r>
                        <a:rPr lang="en-US" altLang="ko-KR" sz="5400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5400" kern="0" spc="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정보 이용 목적</a:t>
                      </a:r>
                      <a:r>
                        <a:rPr lang="ko-KR" altLang="en-US" sz="5400" kern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54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달성 후 및 당사자가 삭제를 요청할 경우</a:t>
                      </a:r>
                      <a:r>
                        <a:rPr lang="ko-KR" altLang="en-US" sz="5400" kern="0" spc="-8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해당 정보 삭제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0893" marR="130893" marT="36188" marB="36188" anchor="ctr">
                    <a:lnL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668493"/>
                  </a:ext>
                </a:extLst>
              </a:tr>
              <a:tr h="2713279">
                <a:tc gridSpan="2">
                  <a:txBody>
                    <a:bodyPr/>
                    <a:lstStyle/>
                    <a:p>
                      <a:pPr marL="255270" marR="0" indent="-25527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※ </a:t>
                      </a: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귀하는 개인정보 제공 및 제</a:t>
                      </a:r>
                      <a:r>
                        <a:rPr lang="en-US" altLang="ko-KR" sz="5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54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자에게의</a:t>
                      </a:r>
                      <a:r>
                        <a:rPr lang="ko-KR" altLang="en-US" sz="5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정보 제공에 동의하지 않을 권리가 </a:t>
                      </a:r>
                      <a:r>
                        <a:rPr lang="ko-KR" altLang="en-US" sz="5400" b="1" kern="0" spc="-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있으며</a:t>
                      </a:r>
                      <a:r>
                        <a:rPr lang="en-US" altLang="ko-KR" sz="5400" b="1" kern="0" spc="-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b="1" kern="0" spc="-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다만</a:t>
                      </a:r>
                      <a:r>
                        <a:rPr lang="en-US" altLang="ko-KR" sz="5400" b="1" kern="0" spc="-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5400" b="1" kern="0" spc="-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동의가 없을 경우 참가가 불가능 할 수 있음을 알려드립니다</a:t>
                      </a:r>
                      <a:r>
                        <a:rPr lang="en-US" altLang="ko-KR" sz="5400" b="1" kern="0" spc="-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endParaRPr lang="ko-KR" altLang="en-US" sz="3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0893" marR="130893" marT="36188" marB="36188" anchor="ctr">
                    <a:lnL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5D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255793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1238593" y="4771505"/>
            <a:ext cx="2688588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47904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ko-KR" sz="5400" b="1" dirty="0">
                <a:solidFill>
                  <a:srgbClr val="000000"/>
                </a:solidFill>
                <a:latin typeface="+mn-ea"/>
              </a:rPr>
              <a:t>캡스톤디자인 경진대회 </a:t>
            </a:r>
            <a:r>
              <a:rPr lang="ko-KR" altLang="ko-KR" sz="5400" dirty="0">
                <a:solidFill>
                  <a:srgbClr val="000000"/>
                </a:solidFill>
                <a:latin typeface="+mn-ea"/>
              </a:rPr>
              <a:t>참가</a:t>
            </a:r>
            <a:r>
              <a:rPr lang="ko-KR" altLang="ko-KR" sz="5400" b="1" dirty="0">
                <a:solidFill>
                  <a:srgbClr val="000000"/>
                </a:solidFill>
                <a:latin typeface="+mn-ea"/>
              </a:rPr>
              <a:t> 신청과 관련하여 일정 안내 등을 위하여 다음과 같이 개인정보 및 저작물을 수집하여 활용하고자 합니다</a:t>
            </a:r>
            <a:r>
              <a:rPr lang="en-US" altLang="ko-KR" sz="5400" b="1" dirty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5400" b="1" dirty="0">
              <a:latin typeface="+mn-ea"/>
            </a:endParaRPr>
          </a:p>
          <a:p>
            <a:pPr defTabSz="1847904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5400" b="1" dirty="0">
                <a:solidFill>
                  <a:srgbClr val="000000"/>
                </a:solidFill>
                <a:latin typeface="+mn-ea"/>
              </a:rPr>
              <a:t>「</a:t>
            </a:r>
            <a:r>
              <a:rPr lang="ko-KR" altLang="en-US" sz="5400" b="1" dirty="0" err="1">
                <a:solidFill>
                  <a:srgbClr val="000000"/>
                </a:solidFill>
                <a:latin typeface="+mn-ea"/>
              </a:rPr>
              <a:t>개인정보보호법」등</a:t>
            </a:r>
            <a:r>
              <a:rPr lang="ko-KR" altLang="en-US" sz="5400" b="1" dirty="0">
                <a:solidFill>
                  <a:srgbClr val="000000"/>
                </a:solidFill>
                <a:latin typeface="+mn-ea"/>
              </a:rPr>
              <a:t> 관련 법규에 따라 본인은 위와 같이 개인정보 및 저작물 수집 및 활용에 동의합니다</a:t>
            </a:r>
            <a:r>
              <a:rPr lang="en-US" altLang="ko-KR" sz="5400" b="1" dirty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5400" b="1" dirty="0">
              <a:latin typeface="+mn-ea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359129" y="32413589"/>
            <a:ext cx="26094996" cy="2679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4791" tIns="92395" rIns="184791" bIns="9239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847904" latinLnBrk="0"/>
            <a:r>
              <a:rPr lang="ko-KR" altLang="ko-KR" sz="5400" b="1" dirty="0">
                <a:solidFill>
                  <a:srgbClr val="000000"/>
                </a:solidFill>
                <a:latin typeface="+mn-ea"/>
              </a:rPr>
              <a:t>「</a:t>
            </a:r>
            <a:r>
              <a:rPr lang="ko-KR" altLang="ko-KR" sz="5400" b="1" dirty="0" err="1">
                <a:solidFill>
                  <a:srgbClr val="000000"/>
                </a:solidFill>
                <a:latin typeface="+mn-ea"/>
              </a:rPr>
              <a:t>개인정보보호법」등</a:t>
            </a:r>
            <a:r>
              <a:rPr lang="ko-KR" altLang="ko-KR" sz="5400" b="1" dirty="0">
                <a:solidFill>
                  <a:srgbClr val="000000"/>
                </a:solidFill>
                <a:latin typeface="+mn-ea"/>
              </a:rPr>
              <a:t> 관련 법규에 따라 본인은 위와 같이 개인정보 및 저작물 수집</a:t>
            </a:r>
            <a:r>
              <a:rPr lang="ko-KR" altLang="en-US" sz="5400" b="1" dirty="0">
                <a:solidFill>
                  <a:srgbClr val="000000"/>
                </a:solidFill>
                <a:latin typeface="+mn-ea"/>
              </a:rPr>
              <a:t> 및 활용에 동의합니다</a:t>
            </a:r>
            <a:r>
              <a:rPr lang="en-US" altLang="ko-KR" sz="54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5400" dirty="0">
              <a:latin typeface="+mn-ea"/>
            </a:endParaRPr>
          </a:p>
          <a:p>
            <a:pPr algn="ctr" defTabSz="1847904" latinLnBrk="0"/>
            <a:r>
              <a:rPr lang="en-US" altLang="ko-KR" sz="5400" b="1" dirty="0">
                <a:solidFill>
                  <a:srgbClr val="000000"/>
                </a:solidFill>
                <a:latin typeface="+mn-ea"/>
              </a:rPr>
              <a:t>2020</a:t>
            </a:r>
            <a:r>
              <a:rPr lang="ko-KR" altLang="en-US" sz="5400" b="1" dirty="0">
                <a:solidFill>
                  <a:srgbClr val="000000"/>
                </a:solidFill>
                <a:latin typeface="+mn-ea"/>
              </a:rPr>
              <a:t>년   월   일</a:t>
            </a:r>
            <a:endParaRPr lang="en-US" altLang="ko-KR" sz="5400" b="1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622223"/>
              </p:ext>
            </p:extLst>
          </p:nvPr>
        </p:nvGraphicFramePr>
        <p:xfrm>
          <a:off x="1238594" y="35801253"/>
          <a:ext cx="26215530" cy="6469296"/>
        </p:xfrm>
        <a:graphic>
          <a:graphicData uri="http://schemas.openxmlformats.org/drawingml/2006/table">
            <a:tbl>
              <a:tblPr/>
              <a:tblGrid>
                <a:gridCol w="3651091">
                  <a:extLst>
                    <a:ext uri="{9D8B030D-6E8A-4147-A177-3AD203B41FA5}">
                      <a16:colId xmlns:a16="http://schemas.microsoft.com/office/drawing/2014/main" val="4170413405"/>
                    </a:ext>
                  </a:extLst>
                </a:gridCol>
                <a:gridCol w="3651091">
                  <a:extLst>
                    <a:ext uri="{9D8B030D-6E8A-4147-A177-3AD203B41FA5}">
                      <a16:colId xmlns:a16="http://schemas.microsoft.com/office/drawing/2014/main" val="292811957"/>
                    </a:ext>
                  </a:extLst>
                </a:gridCol>
                <a:gridCol w="6358442">
                  <a:extLst>
                    <a:ext uri="{9D8B030D-6E8A-4147-A177-3AD203B41FA5}">
                      <a16:colId xmlns:a16="http://schemas.microsoft.com/office/drawing/2014/main" val="2552282586"/>
                    </a:ext>
                  </a:extLst>
                </a:gridCol>
                <a:gridCol w="6358442">
                  <a:extLst>
                    <a:ext uri="{9D8B030D-6E8A-4147-A177-3AD203B41FA5}">
                      <a16:colId xmlns:a16="http://schemas.microsoft.com/office/drawing/2014/main" val="2190193675"/>
                    </a:ext>
                  </a:extLst>
                </a:gridCol>
                <a:gridCol w="6196464">
                  <a:extLst>
                    <a:ext uri="{9D8B030D-6E8A-4147-A177-3AD203B41FA5}">
                      <a16:colId xmlns:a16="http://schemas.microsoft.com/office/drawing/2014/main" val="336485080"/>
                    </a:ext>
                  </a:extLst>
                </a:gridCol>
              </a:tblGrid>
              <a:tr h="7605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 과</a:t>
                      </a:r>
                      <a:endParaRPr lang="ko-KR" altLang="en-US" sz="4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 년</a:t>
                      </a:r>
                      <a:endParaRPr lang="ko-KR" altLang="en-US" sz="4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4400" b="1" kern="0" spc="-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4400" b="1" kern="0" spc="-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</a:t>
                      </a:r>
                      <a:endParaRPr lang="ko-KR" altLang="en-US" sz="4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동의 여부 표시</a:t>
                      </a:r>
                      <a:endParaRPr lang="ko-KR" altLang="en-US" sz="4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760313"/>
                  </a:ext>
                </a:extLst>
              </a:tr>
              <a:tr h="7605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대표학생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400" b="1" kern="0" spc="-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</a:t>
                      </a:r>
                      <a:r>
                        <a:rPr lang="en-US" altLang="ko-KR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□ </a:t>
                      </a: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동의 □ </a:t>
                      </a:r>
                      <a:r>
                        <a:rPr lang="ko-KR" altLang="en-US" sz="4400" b="1" kern="0" spc="-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비동의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439008"/>
                  </a:ext>
                </a:extLst>
              </a:tr>
              <a:tr h="760594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참여학생</a:t>
                      </a:r>
                      <a:endParaRPr lang="ko-KR" altLang="en-US" sz="4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400" b="1" kern="0" spc="-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</a:t>
                      </a:r>
                      <a:r>
                        <a:rPr lang="en-US" altLang="ko-KR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□ 동의 □ </a:t>
                      </a:r>
                      <a:r>
                        <a:rPr lang="ko-KR" altLang="en-US" sz="4400" b="1" kern="0" spc="-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비동의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134487"/>
                  </a:ext>
                </a:extLst>
              </a:tr>
              <a:tr h="7605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400" b="1" kern="0" spc="-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</a:t>
                      </a:r>
                      <a:r>
                        <a:rPr lang="en-US" altLang="ko-KR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□ </a:t>
                      </a: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동의 □ </a:t>
                      </a:r>
                      <a:r>
                        <a:rPr lang="ko-KR" altLang="en-US" sz="4400" b="1" kern="0" spc="-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비동의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698786"/>
                  </a:ext>
                </a:extLst>
              </a:tr>
              <a:tr h="7605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400" b="1" kern="0" spc="-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</a:t>
                      </a:r>
                      <a:r>
                        <a:rPr lang="en-US" altLang="ko-KR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□ 동의 □ </a:t>
                      </a:r>
                      <a:r>
                        <a:rPr lang="ko-KR" altLang="en-US" sz="4400" b="1" kern="0" spc="-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비동의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846411"/>
                  </a:ext>
                </a:extLst>
              </a:tr>
              <a:tr h="7605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400" b="1" kern="0" spc="-2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400" b="1" kern="0" spc="-2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서명</a:t>
                      </a:r>
                      <a:r>
                        <a:rPr lang="en-US" altLang="ko-KR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400" b="1" kern="0" spc="-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□ 동의 □ </a:t>
                      </a:r>
                      <a:r>
                        <a:rPr lang="ko-KR" altLang="en-US" sz="4400" b="1" kern="0" spc="-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비동의</a:t>
                      </a:r>
                      <a:endParaRPr lang="ko-KR" altLang="en-US" sz="4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188" marR="36188" marT="36188" marB="361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107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25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478</Words>
  <Application>Microsoft Office PowerPoint</Application>
  <PresentationFormat>사용자 지정</PresentationFormat>
  <Paragraphs>103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0" baseType="lpstr">
      <vt:lpstr>HY헤드라인M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19</cp:revision>
  <cp:lastPrinted>2020-10-23T04:04:59Z</cp:lastPrinted>
  <dcterms:created xsi:type="dcterms:W3CDTF">2020-03-24T09:38:30Z</dcterms:created>
  <dcterms:modified xsi:type="dcterms:W3CDTF">2020-10-23T06:39:15Z</dcterms:modified>
</cp:coreProperties>
</file>