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9" r:id="rId2"/>
    <p:sldId id="280" r:id="rId3"/>
    <p:sldId id="281" r:id="rId4"/>
    <p:sldId id="282" r:id="rId5"/>
    <p:sldId id="283" r:id="rId6"/>
    <p:sldId id="284" r:id="rId7"/>
    <p:sldId id="285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32" y="-3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DA999-E30D-44F4-8DC9-8ECEEE1D36F1}" type="datetimeFigureOut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2B88F-927C-46CE-A43D-281C15847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071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1373-4255-4644-909C-AC4CF43BEFEF}" type="datetime1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2018 TRIZ </a:t>
            </a:r>
            <a:r>
              <a:rPr lang="ko-KR" altLang="en-US" smtClean="0"/>
              <a:t>전국경진대회 </a:t>
            </a:r>
            <a:r>
              <a:rPr lang="en-US" altLang="ko-KR" smtClean="0"/>
              <a:t>/ </a:t>
            </a:r>
            <a:r>
              <a:rPr lang="ko-KR" altLang="en-US" smtClean="0"/>
              <a:t>전주대학교 </a:t>
            </a:r>
            <a:r>
              <a:rPr lang="en-US" altLang="ko-KR" smtClean="0"/>
              <a:t>LINC+</a:t>
            </a:r>
            <a:r>
              <a:rPr lang="ko-KR" altLang="en-US" smtClean="0"/>
              <a:t>사업단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96F9-BA19-4C70-9EC4-ED923B1DA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6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C3DC2-F2AA-4982-9B04-C8B35632BAF1}" type="datetime1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2018 TRIZ </a:t>
            </a:r>
            <a:r>
              <a:rPr lang="ko-KR" altLang="en-US" smtClean="0"/>
              <a:t>전국경진대회 </a:t>
            </a:r>
            <a:r>
              <a:rPr lang="en-US" altLang="ko-KR" smtClean="0"/>
              <a:t>/ </a:t>
            </a:r>
            <a:r>
              <a:rPr lang="ko-KR" altLang="en-US" smtClean="0"/>
              <a:t>전주대학교 </a:t>
            </a:r>
            <a:r>
              <a:rPr lang="en-US" altLang="ko-KR" smtClean="0"/>
              <a:t>LINC+</a:t>
            </a:r>
            <a:r>
              <a:rPr lang="ko-KR" altLang="en-US" smtClean="0"/>
              <a:t>사업단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96F9-BA19-4C70-9EC4-ED923B1DA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899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2ADA-4119-4710-8F37-892405E4E967}" type="datetime1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2018 TRIZ </a:t>
            </a:r>
            <a:r>
              <a:rPr lang="ko-KR" altLang="en-US" smtClean="0"/>
              <a:t>전국경진대회 </a:t>
            </a:r>
            <a:r>
              <a:rPr lang="en-US" altLang="ko-KR" smtClean="0"/>
              <a:t>/ </a:t>
            </a:r>
            <a:r>
              <a:rPr lang="ko-KR" altLang="en-US" smtClean="0"/>
              <a:t>전주대학교 </a:t>
            </a:r>
            <a:r>
              <a:rPr lang="en-US" altLang="ko-KR" smtClean="0"/>
              <a:t>LINC+</a:t>
            </a:r>
            <a:r>
              <a:rPr lang="ko-KR" altLang="en-US" smtClean="0"/>
              <a:t>사업단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96F9-BA19-4C70-9EC4-ED923B1DA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7263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B5026-664B-4AC1-B61C-BD1EF6ED8F72}" type="datetime1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2018 TRIZ </a:t>
            </a:r>
            <a:r>
              <a:rPr lang="ko-KR" altLang="en-US" smtClean="0"/>
              <a:t>전국경진대회 </a:t>
            </a:r>
            <a:r>
              <a:rPr lang="en-US" altLang="ko-KR" smtClean="0"/>
              <a:t>/ </a:t>
            </a:r>
            <a:r>
              <a:rPr lang="ko-KR" altLang="en-US" smtClean="0"/>
              <a:t>전주대학교 </a:t>
            </a:r>
            <a:r>
              <a:rPr lang="en-US" altLang="ko-KR" smtClean="0"/>
              <a:t>LINC+</a:t>
            </a:r>
            <a:r>
              <a:rPr lang="ko-KR" altLang="en-US" smtClean="0"/>
              <a:t>사업단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96F9-BA19-4C70-9EC4-ED923B1DA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0744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598E-E677-4875-AD83-118EF65D4F46}" type="datetime1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2018 TRIZ </a:t>
            </a:r>
            <a:r>
              <a:rPr lang="ko-KR" altLang="en-US" smtClean="0"/>
              <a:t>전국경진대회 </a:t>
            </a:r>
            <a:r>
              <a:rPr lang="en-US" altLang="ko-KR" smtClean="0"/>
              <a:t>/ </a:t>
            </a:r>
            <a:r>
              <a:rPr lang="ko-KR" altLang="en-US" smtClean="0"/>
              <a:t>전주대학교 </a:t>
            </a:r>
            <a:r>
              <a:rPr lang="en-US" altLang="ko-KR" smtClean="0"/>
              <a:t>LINC+</a:t>
            </a:r>
            <a:r>
              <a:rPr lang="ko-KR" altLang="en-US" smtClean="0"/>
              <a:t>사업단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96F9-BA19-4C70-9EC4-ED923B1DA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544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58996-0BA9-41DE-BD2D-ED2CA896B4DE}" type="datetime1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2018 TRIZ </a:t>
            </a:r>
            <a:r>
              <a:rPr lang="ko-KR" altLang="en-US" smtClean="0"/>
              <a:t>전국경진대회 </a:t>
            </a:r>
            <a:r>
              <a:rPr lang="en-US" altLang="ko-KR" smtClean="0"/>
              <a:t>/ </a:t>
            </a:r>
            <a:r>
              <a:rPr lang="ko-KR" altLang="en-US" smtClean="0"/>
              <a:t>전주대학교 </a:t>
            </a:r>
            <a:r>
              <a:rPr lang="en-US" altLang="ko-KR" smtClean="0"/>
              <a:t>LINC+</a:t>
            </a:r>
            <a:r>
              <a:rPr lang="ko-KR" altLang="en-US" smtClean="0"/>
              <a:t>사업단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96F9-BA19-4C70-9EC4-ED923B1DA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176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E03C-0AC1-40F2-924B-2036C60BADC5}" type="datetime1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2018 TRIZ </a:t>
            </a:r>
            <a:r>
              <a:rPr lang="ko-KR" altLang="en-US" smtClean="0"/>
              <a:t>전국경진대회 </a:t>
            </a:r>
            <a:r>
              <a:rPr lang="en-US" altLang="ko-KR" smtClean="0"/>
              <a:t>/ </a:t>
            </a:r>
            <a:r>
              <a:rPr lang="ko-KR" altLang="en-US" smtClean="0"/>
              <a:t>전주대학교 </a:t>
            </a:r>
            <a:r>
              <a:rPr lang="en-US" altLang="ko-KR" smtClean="0"/>
              <a:t>LINC+</a:t>
            </a:r>
            <a:r>
              <a:rPr lang="ko-KR" altLang="en-US" smtClean="0"/>
              <a:t>사업단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96F9-BA19-4C70-9EC4-ED923B1DA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8327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2F28F-B32C-4D03-B9AA-E721A89AF0C2}" type="datetime1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2018 TRIZ </a:t>
            </a:r>
            <a:r>
              <a:rPr lang="ko-KR" altLang="en-US" smtClean="0"/>
              <a:t>전국경진대회 </a:t>
            </a:r>
            <a:r>
              <a:rPr lang="en-US" altLang="ko-KR" smtClean="0"/>
              <a:t>/ </a:t>
            </a:r>
            <a:r>
              <a:rPr lang="ko-KR" altLang="en-US" smtClean="0"/>
              <a:t>전주대학교 </a:t>
            </a:r>
            <a:r>
              <a:rPr lang="en-US" altLang="ko-KR" smtClean="0"/>
              <a:t>LINC+</a:t>
            </a:r>
            <a:r>
              <a:rPr lang="ko-KR" altLang="en-US" smtClean="0"/>
              <a:t>사업단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96F9-BA19-4C70-9EC4-ED923B1DA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106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6E4B6-C5B8-4A85-8970-FA04DDE22CB5}" type="datetime1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2018 TRIZ </a:t>
            </a:r>
            <a:r>
              <a:rPr lang="ko-KR" altLang="en-US" smtClean="0"/>
              <a:t>전국경진대회 </a:t>
            </a:r>
            <a:r>
              <a:rPr lang="en-US" altLang="ko-KR" smtClean="0"/>
              <a:t>/ </a:t>
            </a:r>
            <a:r>
              <a:rPr lang="ko-KR" altLang="en-US" smtClean="0"/>
              <a:t>전주대학교 </a:t>
            </a:r>
            <a:r>
              <a:rPr lang="en-US" altLang="ko-KR" smtClean="0"/>
              <a:t>LINC+</a:t>
            </a:r>
            <a:r>
              <a:rPr lang="ko-KR" altLang="en-US" smtClean="0"/>
              <a:t>사업단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96F9-BA19-4C70-9EC4-ED923B1DA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9392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74EEC-DC5D-42B6-ADDF-B5CCE5DB1233}" type="datetime1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2018 TRIZ </a:t>
            </a:r>
            <a:r>
              <a:rPr lang="ko-KR" altLang="en-US" smtClean="0"/>
              <a:t>전국경진대회 </a:t>
            </a:r>
            <a:r>
              <a:rPr lang="en-US" altLang="ko-KR" smtClean="0"/>
              <a:t>/ </a:t>
            </a:r>
            <a:r>
              <a:rPr lang="ko-KR" altLang="en-US" smtClean="0"/>
              <a:t>전주대학교 </a:t>
            </a:r>
            <a:r>
              <a:rPr lang="en-US" altLang="ko-KR" smtClean="0"/>
              <a:t>LINC+</a:t>
            </a:r>
            <a:r>
              <a:rPr lang="ko-KR" altLang="en-US" smtClean="0"/>
              <a:t>사업단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96F9-BA19-4C70-9EC4-ED923B1DA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54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9C413-E0FB-44F4-8B3A-CFDEACC7DF39}" type="datetime1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2018 TRIZ </a:t>
            </a:r>
            <a:r>
              <a:rPr lang="ko-KR" altLang="en-US" smtClean="0"/>
              <a:t>전국경진대회 </a:t>
            </a:r>
            <a:r>
              <a:rPr lang="en-US" altLang="ko-KR" smtClean="0"/>
              <a:t>/ </a:t>
            </a:r>
            <a:r>
              <a:rPr lang="ko-KR" altLang="en-US" smtClean="0"/>
              <a:t>전주대학교 </a:t>
            </a:r>
            <a:r>
              <a:rPr lang="en-US" altLang="ko-KR" smtClean="0"/>
              <a:t>LINC+</a:t>
            </a:r>
            <a:r>
              <a:rPr lang="ko-KR" altLang="en-US" smtClean="0"/>
              <a:t>사업단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96F9-BA19-4C70-9EC4-ED923B1DA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806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FEE7A-45D3-494D-9A4D-3C287B6BF5B4}" type="datetime1">
              <a:rPr lang="ko-KR" altLang="en-US" smtClean="0"/>
              <a:t>2018-10-08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2018 TRIZ </a:t>
            </a:r>
            <a:r>
              <a:rPr lang="ko-KR" altLang="en-US" smtClean="0"/>
              <a:t>전국경진대회 </a:t>
            </a:r>
            <a:r>
              <a:rPr lang="en-US" altLang="ko-KR" smtClean="0"/>
              <a:t>/ </a:t>
            </a:r>
            <a:r>
              <a:rPr lang="ko-KR" altLang="en-US" smtClean="0"/>
              <a:t>전주대학교 </a:t>
            </a:r>
            <a:r>
              <a:rPr lang="en-US" altLang="ko-KR" smtClean="0"/>
              <a:t>LINC+</a:t>
            </a:r>
            <a:r>
              <a:rPr lang="ko-KR" altLang="en-US" smtClean="0"/>
              <a:t>사업단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B96F9-BA19-4C70-9EC4-ED923B1DA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87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3336713" y="1750313"/>
            <a:ext cx="5518574" cy="646331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>
                <a:alpha val="0"/>
              </a:srgb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lang="ko-KR" altLang="en-US" sz="3600" b="1" dirty="0" smtClean="0">
                <a:solidFill>
                  <a:srgbClr val="0070C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문제해결 제출양식</a:t>
            </a:r>
            <a:endParaRPr lang="en-US" altLang="ko-KR" sz="3600" b="1" dirty="0">
              <a:solidFill>
                <a:srgbClr val="0070C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1562636" y="2767735"/>
            <a:ext cx="9066727" cy="3108543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FFFFFF">
                <a:alpha val="0"/>
              </a:srgb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spcBef>
                <a:spcPct val="50000"/>
              </a:spcBef>
              <a:defRPr/>
            </a:pPr>
            <a:r>
              <a:rPr lang="ko-KR" altLang="en-US" sz="180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ko-KR" altLang="en-US" sz="1600" dirty="0" err="1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트리즈를</a:t>
            </a:r>
            <a:r>
              <a:rPr lang="ko-KR" altLang="en-US" sz="160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활용한 문제해결과정을 자유롭게 기술하고 해결안을 제시하되</a:t>
            </a:r>
            <a:r>
              <a:rPr lang="en-US" altLang="ko-KR" sz="160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아래의 내용을 필수적으로 포함하여 </a:t>
            </a:r>
            <a:r>
              <a:rPr lang="en-US" altLang="ko-KR" sz="1600" dirty="0" smtClean="0">
                <a:solidFill>
                  <a:srgbClr val="0070C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</a:t>
            </a:r>
            <a:r>
              <a:rPr lang="ko-KR" altLang="en-US" sz="1600" dirty="0" smtClean="0">
                <a:solidFill>
                  <a:srgbClr val="0070C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페이지</a:t>
            </a:r>
            <a:r>
              <a:rPr lang="en-US" altLang="ko-KR" sz="160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이내로 작성하시오</a:t>
            </a:r>
            <a:r>
              <a:rPr lang="en-US" altLang="ko-KR" sz="160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 (</a:t>
            </a:r>
            <a:r>
              <a:rPr lang="ko-KR" altLang="en-US" sz="160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각 항목에서 필요 시에 이미지 활용가능</a:t>
            </a:r>
            <a:r>
              <a:rPr lang="en-US" altLang="ko-KR" sz="160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.)</a:t>
            </a:r>
          </a:p>
          <a:p>
            <a:pPr lvl="5">
              <a:spcBef>
                <a:spcPct val="50000"/>
              </a:spcBef>
              <a:defRPr/>
            </a:pPr>
            <a:r>
              <a:rPr lang="en-US" altLang="ko-KR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0. </a:t>
            </a:r>
            <a:r>
              <a:rPr lang="ko-KR" altLang="en-US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문제 제목</a:t>
            </a:r>
            <a:endParaRPr lang="en-US" altLang="ko-KR" sz="1800" dirty="0" smtClean="0"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vl="5">
              <a:spcBef>
                <a:spcPct val="50000"/>
              </a:spcBef>
              <a:defRPr/>
            </a:pPr>
            <a:r>
              <a:rPr lang="en-US" altLang="ko-KR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</a:t>
            </a:r>
            <a:r>
              <a:rPr lang="en-US" altLang="ko-KR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r>
              <a:rPr lang="ko-KR" altLang="en-US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문제 전체적인 </a:t>
            </a:r>
            <a:r>
              <a:rPr lang="ko-KR" altLang="en-US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현황 </a:t>
            </a:r>
            <a:endParaRPr lang="en-US" altLang="ko-KR" sz="1800" dirty="0" smtClean="0"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vl="5">
              <a:spcBef>
                <a:spcPct val="50000"/>
              </a:spcBef>
              <a:defRPr/>
            </a:pPr>
            <a:r>
              <a:rPr lang="en-US" altLang="ko-KR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lang="en-US" altLang="ko-KR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 </a:t>
            </a:r>
            <a:r>
              <a:rPr lang="ko-KR" altLang="en-US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문제 영역 그림 활용하여 기술</a:t>
            </a:r>
            <a:endParaRPr lang="ko-KR" altLang="en-US" sz="1800" dirty="0"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vl="5">
              <a:spcBef>
                <a:spcPct val="50000"/>
              </a:spcBef>
              <a:defRPr/>
            </a:pPr>
            <a:r>
              <a:rPr lang="en-US" altLang="ko-KR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3. </a:t>
            </a:r>
            <a:r>
              <a:rPr lang="ko-KR" altLang="en-US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본 문제의 근본 원인을 </a:t>
            </a:r>
            <a:r>
              <a:rPr lang="ko-KR" altLang="en-US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찾아 문제 </a:t>
            </a:r>
            <a:r>
              <a:rPr lang="ko-KR" altLang="en-US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재정의</a:t>
            </a:r>
          </a:p>
          <a:p>
            <a:pPr lvl="5">
              <a:spcBef>
                <a:spcPct val="50000"/>
              </a:spcBef>
              <a:defRPr/>
            </a:pPr>
            <a:r>
              <a:rPr lang="en-US" altLang="ko-KR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4. </a:t>
            </a:r>
            <a:r>
              <a:rPr lang="ko-KR" altLang="en-US" sz="1800" dirty="0" err="1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트리즈를</a:t>
            </a:r>
            <a:r>
              <a:rPr lang="ko-KR" altLang="en-US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활용한 문제해결 과정  </a:t>
            </a:r>
            <a:r>
              <a:rPr lang="en-US" altLang="ko-KR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endParaRPr lang="ko-KR" altLang="en-US" sz="1800" dirty="0"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vl="5">
              <a:spcBef>
                <a:spcPct val="50000"/>
              </a:spcBef>
              <a:defRPr/>
            </a:pPr>
            <a:r>
              <a:rPr lang="en-US" altLang="ko-KR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5. </a:t>
            </a:r>
            <a:r>
              <a:rPr lang="ko-KR" altLang="en-US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도출된 해결안 </a:t>
            </a:r>
            <a:r>
              <a:rPr lang="ko-KR" altLang="en-US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제시 </a:t>
            </a:r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AA2C-F6DE-4278-AD22-EA65B2BC9B4A}" type="slidenum">
              <a:rPr lang="ko-KR" altLang="en-US" smtClean="0"/>
              <a:pPr/>
              <a:t>1</a:t>
            </a:fld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17364"/>
              </p:ext>
            </p:extLst>
          </p:nvPr>
        </p:nvGraphicFramePr>
        <p:xfrm>
          <a:off x="82378" y="124106"/>
          <a:ext cx="5107459" cy="1208884"/>
        </p:xfrm>
        <a:graphic>
          <a:graphicData uri="http://schemas.openxmlformats.org/drawingml/2006/table">
            <a:tbl>
              <a:tblPr/>
              <a:tblGrid>
                <a:gridCol w="1033393"/>
                <a:gridCol w="4074066"/>
              </a:tblGrid>
              <a:tr h="22761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DDB"/>
                    </a:solidFill>
                  </a:tcPr>
                </a:tc>
              </a:tr>
              <a:tr h="649576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4840D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</a:t>
                      </a:r>
                      <a:r>
                        <a:rPr lang="ko-KR" altLang="en-US" sz="1300" kern="0" spc="0" dirty="0" smtClean="0">
                          <a:solidFill>
                            <a:srgbClr val="4840D1"/>
                          </a:solidFill>
                          <a:effectLst/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창의융합으로 </a:t>
                      </a:r>
                      <a:r>
                        <a:rPr lang="en-US" altLang="ko-KR" sz="1300" kern="0" spc="0" dirty="0" smtClean="0">
                          <a:solidFill>
                            <a:srgbClr val="4840D1"/>
                          </a:solidFill>
                          <a:effectLst/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rgbClr val="4840D1"/>
                          </a:solidFill>
                          <a:effectLst/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차 산업혁명 선도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200" kern="0" spc="0" dirty="0" smtClean="0">
                          <a:solidFill>
                            <a:srgbClr val="E55B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</a:t>
                      </a:r>
                      <a:r>
                        <a:rPr lang="en-US" altLang="ko-KR" sz="2200" kern="0" spc="0" dirty="0" smtClean="0">
                          <a:solidFill>
                            <a:srgbClr val="E55B00"/>
                          </a:solidFill>
                          <a:effectLst/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2018 </a:t>
                      </a:r>
                      <a:r>
                        <a:rPr lang="en-US" altLang="ko-KR" sz="2200" kern="0" spc="0" dirty="0">
                          <a:solidFill>
                            <a:srgbClr val="E55B00"/>
                          </a:solidFill>
                          <a:effectLst/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TRIZ</a:t>
                      </a:r>
                      <a:r>
                        <a:rPr lang="en-US" altLang="ko-KR" sz="1700" kern="0" spc="0" dirty="0">
                          <a:solidFill>
                            <a:srgbClr val="E55B00"/>
                          </a:solidFill>
                          <a:effectLst/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E55B00"/>
                          </a:solidFill>
                          <a:effectLst/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창의문제해결</a:t>
                      </a:r>
                      <a:r>
                        <a:rPr lang="en-US" altLang="ko-KR" sz="1700" kern="0" spc="0" dirty="0">
                          <a:solidFill>
                            <a:srgbClr val="E55B00"/>
                          </a:solidFill>
                          <a:effectLst/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) </a:t>
                      </a:r>
                      <a:r>
                        <a:rPr lang="ko-KR" altLang="en-US" sz="2200" kern="0" spc="0" dirty="0" smtClean="0">
                          <a:solidFill>
                            <a:srgbClr val="E55B00"/>
                          </a:solidFill>
                          <a:effectLst/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전국경진대회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909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396946" cy="365125"/>
          </a:xfrm>
        </p:spPr>
        <p:txBody>
          <a:bodyPr/>
          <a:lstStyle/>
          <a:p>
            <a:r>
              <a:rPr lang="en-US" altLang="ko-KR" b="1" smtClean="0"/>
              <a:t>2018 TRIZ </a:t>
            </a:r>
            <a:r>
              <a:rPr lang="ko-KR" altLang="en-US" b="1" smtClean="0"/>
              <a:t>전국경진대회 </a:t>
            </a:r>
            <a:r>
              <a:rPr lang="en-US" altLang="ko-KR" b="1" smtClean="0"/>
              <a:t>/ </a:t>
            </a:r>
            <a:r>
              <a:rPr lang="ko-KR" altLang="en-US" b="1" smtClean="0"/>
              <a:t>전주대학교 </a:t>
            </a:r>
            <a:r>
              <a:rPr lang="en-US" altLang="ko-KR" b="1" smtClean="0"/>
              <a:t>LINC+</a:t>
            </a:r>
            <a:r>
              <a:rPr lang="ko-KR" altLang="en-US" b="1" smtClean="0"/>
              <a:t>사업단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15600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4"/>
          <p:cNvSpPr>
            <a:spLocks noChangeArrowheads="1"/>
          </p:cNvSpPr>
          <p:nvPr/>
        </p:nvSpPr>
        <p:spPr bwMode="auto">
          <a:xfrm>
            <a:off x="3419055" y="2552341"/>
            <a:ext cx="5076825" cy="3518592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spcBef>
                <a:spcPct val="50000"/>
              </a:spcBef>
              <a:defRPr/>
            </a:pPr>
            <a:r>
              <a:rPr lang="ko-KR" altLang="en-US" sz="20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참가자  소속</a:t>
            </a:r>
            <a:r>
              <a:rPr lang="en-US" altLang="ko-KR" sz="20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: </a:t>
            </a:r>
            <a:r>
              <a:rPr lang="en-US" altLang="ko-KR" sz="2000" dirty="0" smtClean="0">
                <a:solidFill>
                  <a:schemeClr val="tx1"/>
                </a:solidFill>
                <a:latin typeface="HY견고딕"/>
                <a:ea typeface="HY견고딕"/>
              </a:rPr>
              <a:t>○○</a:t>
            </a:r>
            <a:r>
              <a:rPr lang="ko-KR" altLang="en-US" sz="2000" dirty="0" smtClean="0">
                <a:solidFill>
                  <a:schemeClr val="tx1"/>
                </a:solidFill>
                <a:latin typeface="HY견고딕"/>
                <a:ea typeface="HY견고딕"/>
              </a:rPr>
              <a:t>대학교</a:t>
            </a:r>
            <a:endParaRPr lang="en-US" altLang="ko-KR" sz="20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spcBef>
                <a:spcPct val="50000"/>
              </a:spcBef>
              <a:defRPr/>
            </a:pPr>
            <a:r>
              <a:rPr lang="ko-KR" altLang="en-US" sz="2000" dirty="0" err="1" smtClean="0">
                <a:solidFill>
                  <a:schemeClr val="tx1"/>
                </a:solidFill>
                <a:latin typeface="HY견고딕"/>
                <a:ea typeface="HY견고딕"/>
              </a:rPr>
              <a:t>참가팀명</a:t>
            </a:r>
            <a:r>
              <a:rPr lang="en-US" altLang="ko-KR" sz="2000" dirty="0" smtClean="0">
                <a:solidFill>
                  <a:schemeClr val="tx1"/>
                </a:solidFill>
                <a:latin typeface="HY견고딕"/>
                <a:ea typeface="HY견고딕"/>
              </a:rPr>
              <a:t>: ○○○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</a:rPr>
              <a:t>○○</a:t>
            </a:r>
            <a:endParaRPr lang="en-US" altLang="ko-KR" sz="2000" dirty="0" smtClean="0">
              <a:solidFill>
                <a:schemeClr val="tx1"/>
              </a:solidFill>
              <a:latin typeface="함초롬 돋움"/>
              <a:ea typeface="HY견고딕" panose="02030600000101010101" pitchFamily="18" charset="-127"/>
            </a:endParaRPr>
          </a:p>
          <a:p>
            <a:pPr algn="ctr" eaLnBrk="1" latinLnBrk="1" hangingPunct="1">
              <a:spcBef>
                <a:spcPct val="50000"/>
              </a:spcBef>
              <a:defRPr/>
            </a:pPr>
            <a:r>
              <a:rPr lang="ko-KR" altLang="en-US" sz="20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참가자 이름</a:t>
            </a:r>
            <a:r>
              <a:rPr lang="en-US" altLang="ko-KR" sz="20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  <a:sym typeface="Wingdings" panose="05000000000000000000" pitchFamily="2" charset="2"/>
              </a:rPr>
              <a:t>: (</a:t>
            </a:r>
            <a:r>
              <a:rPr lang="ko-KR" altLang="en-US" sz="20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  <a:sym typeface="Wingdings" panose="05000000000000000000" pitchFamily="2" charset="2"/>
              </a:rPr>
              <a:t>참가자 이름 전원 표기</a:t>
            </a:r>
            <a:r>
              <a:rPr lang="en-US" altLang="ko-KR" sz="20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  <a:sym typeface="Wingdings" panose="05000000000000000000" pitchFamily="2" charset="2"/>
              </a:rPr>
              <a:t>)</a:t>
            </a:r>
            <a:endParaRPr lang="en-US" altLang="ko-KR" sz="1400" dirty="0">
              <a:solidFill>
                <a:schemeClr val="tx1"/>
              </a:solidFill>
              <a:latin typeface="함초롬 돋움"/>
              <a:ea typeface="HY견고딕" panose="02030600000101010101" pitchFamily="18" charset="-127"/>
            </a:endParaRPr>
          </a:p>
          <a:p>
            <a:pPr algn="ctr" eaLnBrk="1" latinLnBrk="1" hangingPunct="1">
              <a:spcBef>
                <a:spcPct val="50000"/>
              </a:spcBef>
              <a:defRPr/>
            </a:pPr>
            <a:endParaRPr lang="en-US" altLang="ko-KR" sz="1477" dirty="0">
              <a:solidFill>
                <a:schemeClr val="tx1"/>
              </a:solidFill>
              <a:latin typeface="함초롬 돋움"/>
              <a:ea typeface="HY견고딕" panose="02030600000101010101" pitchFamily="18" charset="-127"/>
            </a:endParaRPr>
          </a:p>
          <a:p>
            <a:pPr lvl="1">
              <a:lnSpc>
                <a:spcPct val="65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대표학생 명</a:t>
            </a:r>
            <a:r>
              <a:rPr lang="en-US" altLang="ko-KR" sz="18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: </a:t>
            </a:r>
          </a:p>
          <a:p>
            <a:pPr lvl="1">
              <a:lnSpc>
                <a:spcPct val="65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대표학생  전화 </a:t>
            </a:r>
            <a:r>
              <a:rPr lang="en-US" altLang="ko-KR" sz="18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: 000-0000-0000 </a:t>
            </a:r>
          </a:p>
          <a:p>
            <a:pPr lvl="1">
              <a:lnSpc>
                <a:spcPct val="65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8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대표학생  </a:t>
            </a:r>
            <a:r>
              <a:rPr lang="ko-KR" altLang="en-US" sz="1800" dirty="0" err="1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이메일</a:t>
            </a:r>
            <a:r>
              <a:rPr lang="ko-KR" altLang="en-US" sz="18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: xxxxx@xxxxx.xxx</a:t>
            </a:r>
            <a:r>
              <a:rPr lang="ko-KR" altLang="en-US" sz="18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 </a:t>
            </a:r>
            <a:endParaRPr lang="en-US" altLang="ko-KR" sz="1800" dirty="0">
              <a:solidFill>
                <a:schemeClr val="tx1"/>
              </a:solidFill>
              <a:latin typeface="함초롬 돋움"/>
              <a:ea typeface="HY견고딕" panose="02030600000101010101" pitchFamily="18" charset="-127"/>
            </a:endParaRPr>
          </a:p>
          <a:p>
            <a:pPr marL="285750" indent="-285750" eaLnBrk="1" latinLnBrk="1" hangingPunct="1">
              <a:lnSpc>
                <a:spcPct val="65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altLang="ko-KR" sz="1800" dirty="0">
              <a:solidFill>
                <a:schemeClr val="tx1"/>
              </a:solidFill>
              <a:latin typeface="함초롬 돋움"/>
              <a:ea typeface="HY견고딕" panose="02030600000101010101" pitchFamily="18" charset="-127"/>
            </a:endParaRPr>
          </a:p>
          <a:p>
            <a:pPr algn="ctr" eaLnBrk="1" latinLnBrk="1" hangingPunct="1">
              <a:lnSpc>
                <a:spcPct val="65000"/>
              </a:lnSpc>
              <a:spcBef>
                <a:spcPct val="50000"/>
              </a:spcBef>
              <a:defRPr/>
            </a:pPr>
            <a:endParaRPr lang="en-US" altLang="ko-KR" sz="1477" dirty="0">
              <a:solidFill>
                <a:schemeClr val="tx1"/>
              </a:solidFill>
              <a:latin typeface="함초롬 돋움"/>
              <a:ea typeface="HY견고딕" panose="02030600000101010101" pitchFamily="18" charset="-127"/>
            </a:endParaRPr>
          </a:p>
          <a:p>
            <a:pPr algn="ctr" eaLnBrk="1" latinLnBrk="1" hangingPunct="1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altLang="ko-KR" sz="18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2018. </a:t>
            </a:r>
            <a:r>
              <a:rPr lang="en-US" altLang="ko-KR" sz="1800" dirty="0" smtClean="0">
                <a:solidFill>
                  <a:schemeClr val="tx1"/>
                </a:solidFill>
                <a:latin typeface="함초롬 돋움"/>
                <a:ea typeface="HY견고딕" panose="02030600000101010101" pitchFamily="18" charset="-127"/>
              </a:rPr>
              <a:t>00. 00.</a:t>
            </a:r>
            <a:endParaRPr lang="en-US" altLang="ko-KR" sz="1600" dirty="0">
              <a:solidFill>
                <a:schemeClr val="tx1"/>
              </a:solidFill>
              <a:latin typeface="함초롬 돋움"/>
            </a:endParaRPr>
          </a:p>
        </p:txBody>
      </p:sp>
      <p:sp>
        <p:nvSpPr>
          <p:cNvPr id="104452" name="Text Box 18"/>
          <p:cNvSpPr txBox="1">
            <a:spLocks noChangeArrowheads="1"/>
          </p:cNvSpPr>
          <p:nvPr/>
        </p:nvSpPr>
        <p:spPr bwMode="auto">
          <a:xfrm>
            <a:off x="2788444" y="918247"/>
            <a:ext cx="6615112" cy="6032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>
                <a:alpha val="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ko-KR" altLang="en-US" sz="3692" dirty="0" smtClean="0">
                <a:solidFill>
                  <a:srgbClr val="0070C0"/>
                </a:solidFill>
                <a:latin typeface="함초롬 돋움"/>
                <a:ea typeface="HY견고딕" panose="02030600000101010101" pitchFamily="18" charset="-127"/>
              </a:rPr>
              <a:t>문제  제목</a:t>
            </a:r>
            <a:r>
              <a:rPr lang="en-US" altLang="ko-KR" sz="3692" dirty="0" smtClean="0">
                <a:solidFill>
                  <a:srgbClr val="0070C0"/>
                </a:solidFill>
                <a:latin typeface="함초롬 돋움"/>
                <a:ea typeface="HY견고딕" panose="02030600000101010101" pitchFamily="18" charset="-127"/>
              </a:rPr>
              <a:t>                   </a:t>
            </a:r>
            <a:endParaRPr lang="en-US" altLang="ko-KR" sz="1477" dirty="0">
              <a:solidFill>
                <a:srgbClr val="0070C0"/>
              </a:solidFill>
              <a:latin typeface="함초롬 돋움"/>
              <a:ea typeface="휴먼태엑스포" pitchFamily="18" charset="-127"/>
            </a:endParaRPr>
          </a:p>
        </p:txBody>
      </p: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AA2C-F6DE-4278-AD22-EA65B2BC9B4A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476415" y="1983433"/>
            <a:ext cx="5239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(</a:t>
            </a:r>
            <a:r>
              <a:rPr lang="ko-KR" altLang="en-US" dirty="0" smtClean="0">
                <a:solidFill>
                  <a:srgbClr val="C00000"/>
                </a:solidFill>
              </a:rPr>
              <a:t>문제 유형 </a:t>
            </a:r>
            <a:r>
              <a:rPr lang="en-US" altLang="ko-KR" dirty="0" smtClean="0">
                <a:solidFill>
                  <a:srgbClr val="C00000"/>
                </a:solidFill>
              </a:rPr>
              <a:t>: </a:t>
            </a:r>
            <a:r>
              <a:rPr lang="ko-KR" altLang="en-US" dirty="0" smtClean="0">
                <a:solidFill>
                  <a:srgbClr val="C00000"/>
                </a:solidFill>
              </a:rPr>
              <a:t>기업</a:t>
            </a:r>
            <a:r>
              <a:rPr lang="en-US" altLang="ko-KR" dirty="0" smtClean="0">
                <a:solidFill>
                  <a:srgbClr val="C00000"/>
                </a:solidFill>
              </a:rPr>
              <a:t>(</a:t>
            </a:r>
            <a:r>
              <a:rPr lang="ko-KR" altLang="en-US" dirty="0" smtClean="0">
                <a:solidFill>
                  <a:srgbClr val="C00000"/>
                </a:solidFill>
              </a:rPr>
              <a:t>사회</a:t>
            </a:r>
            <a:r>
              <a:rPr lang="en-US" altLang="ko-KR" dirty="0" smtClean="0">
                <a:solidFill>
                  <a:srgbClr val="C00000"/>
                </a:solidFill>
              </a:rPr>
              <a:t>)</a:t>
            </a:r>
            <a:r>
              <a:rPr lang="ko-KR" altLang="en-US" dirty="0" smtClean="0">
                <a:solidFill>
                  <a:srgbClr val="C00000"/>
                </a:solidFill>
              </a:rPr>
              <a:t>문제</a:t>
            </a:r>
            <a:r>
              <a:rPr lang="en-US" altLang="ko-KR" dirty="0" smtClean="0">
                <a:solidFill>
                  <a:srgbClr val="C00000"/>
                </a:solidFill>
              </a:rPr>
              <a:t> </a:t>
            </a:r>
            <a:r>
              <a:rPr lang="en-US" altLang="ko-KR" dirty="0">
                <a:solidFill>
                  <a:srgbClr val="C00000"/>
                </a:solidFill>
              </a:rPr>
              <a:t>or </a:t>
            </a:r>
            <a:r>
              <a:rPr lang="ko-KR" altLang="en-US" dirty="0" smtClean="0">
                <a:solidFill>
                  <a:srgbClr val="C00000"/>
                </a:solidFill>
              </a:rPr>
              <a:t>자유주제</a:t>
            </a:r>
            <a:r>
              <a:rPr lang="en-US" altLang="ko-KR" dirty="0" smtClean="0">
                <a:solidFill>
                  <a:srgbClr val="C00000"/>
                </a:solidFill>
              </a:rPr>
              <a:t>)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7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331043" cy="365125"/>
          </a:xfrm>
        </p:spPr>
        <p:txBody>
          <a:bodyPr/>
          <a:lstStyle/>
          <a:p>
            <a:r>
              <a:rPr lang="en-US" altLang="ko-KR" b="1" smtClean="0"/>
              <a:t>2018 TRIZ </a:t>
            </a:r>
            <a:r>
              <a:rPr lang="ko-KR" altLang="en-US" b="1" smtClean="0"/>
              <a:t>전국경진대회 </a:t>
            </a:r>
            <a:r>
              <a:rPr lang="en-US" altLang="ko-KR" b="1" smtClean="0"/>
              <a:t>/ </a:t>
            </a:r>
            <a:r>
              <a:rPr lang="ko-KR" altLang="en-US" b="1" smtClean="0"/>
              <a:t>전주대학교 </a:t>
            </a:r>
            <a:r>
              <a:rPr lang="en-US" altLang="ko-KR" b="1" smtClean="0"/>
              <a:t>LINC+</a:t>
            </a:r>
            <a:r>
              <a:rPr lang="ko-KR" altLang="en-US" b="1" smtClean="0"/>
              <a:t>사업단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927400435"/>
      </p:ext>
    </p:extLst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633379" y="295883"/>
            <a:ext cx="7870075" cy="369332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ko-KR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1.</a:t>
            </a:r>
            <a:r>
              <a:rPr lang="ko-KR" altLang="en-US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문제 전체적인 </a:t>
            </a:r>
            <a:r>
              <a:rPr lang="ko-KR" altLang="en-US" sz="1800" dirty="0" smtClean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현황 </a:t>
            </a:r>
            <a:endParaRPr lang="en-US" altLang="ko-KR" sz="1800" dirty="0"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230359" y="1371298"/>
            <a:ext cx="7304300" cy="487784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ko-KR" sz="1477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ko-KR" altLang="en-US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3430" name="Line 3"/>
          <p:cNvSpPr>
            <a:spLocks noChangeShapeType="1"/>
          </p:cNvSpPr>
          <p:nvPr/>
        </p:nvSpPr>
        <p:spPr bwMode="auto">
          <a:xfrm>
            <a:off x="457177" y="796277"/>
            <a:ext cx="9180513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AA2C-F6DE-4278-AD22-EA65B2BC9B4A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7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306330" cy="365125"/>
          </a:xfrm>
        </p:spPr>
        <p:txBody>
          <a:bodyPr/>
          <a:lstStyle/>
          <a:p>
            <a:r>
              <a:rPr lang="en-US" altLang="ko-KR" b="1" smtClean="0"/>
              <a:t>2018 TRIZ </a:t>
            </a:r>
            <a:r>
              <a:rPr lang="ko-KR" altLang="en-US" b="1" smtClean="0"/>
              <a:t>전국경진대회 </a:t>
            </a:r>
            <a:r>
              <a:rPr lang="en-US" altLang="ko-KR" b="1" smtClean="0"/>
              <a:t>/ </a:t>
            </a:r>
            <a:r>
              <a:rPr lang="ko-KR" altLang="en-US" b="1" smtClean="0"/>
              <a:t>전주대학교 </a:t>
            </a:r>
            <a:r>
              <a:rPr lang="en-US" altLang="ko-KR" b="1" smtClean="0"/>
              <a:t>LINC+</a:t>
            </a:r>
            <a:r>
              <a:rPr lang="ko-KR" altLang="en-US" b="1" smtClean="0"/>
              <a:t>사업단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887983608"/>
      </p:ext>
    </p:extLst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568984" y="295883"/>
            <a:ext cx="7870075" cy="369332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ko-KR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2. </a:t>
            </a:r>
            <a:r>
              <a:rPr lang="ko-KR" altLang="en-US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문제 영역 그림 활용하여 기술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230359" y="1371298"/>
            <a:ext cx="7304300" cy="487784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ko-KR" sz="1477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ko-KR" altLang="en-US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3430" name="Line 3"/>
          <p:cNvSpPr>
            <a:spLocks noChangeShapeType="1"/>
          </p:cNvSpPr>
          <p:nvPr/>
        </p:nvSpPr>
        <p:spPr bwMode="auto">
          <a:xfrm>
            <a:off x="457177" y="796277"/>
            <a:ext cx="9180513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AA2C-F6DE-4278-AD22-EA65B2BC9B4A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7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400459" cy="365125"/>
          </a:xfrm>
        </p:spPr>
        <p:txBody>
          <a:bodyPr/>
          <a:lstStyle/>
          <a:p>
            <a:r>
              <a:rPr lang="en-US" altLang="ko-KR" b="1" smtClean="0"/>
              <a:t>2018 TRIZ </a:t>
            </a:r>
            <a:r>
              <a:rPr lang="ko-KR" altLang="en-US" b="1" smtClean="0"/>
              <a:t>전국경진대회 </a:t>
            </a:r>
            <a:r>
              <a:rPr lang="en-US" altLang="ko-KR" b="1" smtClean="0"/>
              <a:t>/ </a:t>
            </a:r>
            <a:r>
              <a:rPr lang="ko-KR" altLang="en-US" b="1" smtClean="0"/>
              <a:t>전주대학교 </a:t>
            </a:r>
            <a:r>
              <a:rPr lang="en-US" altLang="ko-KR" b="1" smtClean="0"/>
              <a:t>LINC+</a:t>
            </a:r>
            <a:r>
              <a:rPr lang="ko-KR" altLang="en-US" b="1" smtClean="0"/>
              <a:t>사업단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854330514"/>
      </p:ext>
    </p:extLst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620499" y="295883"/>
            <a:ext cx="7870075" cy="369332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ko-KR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3. </a:t>
            </a:r>
            <a:r>
              <a:rPr lang="ko-KR" altLang="en-US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본 문제의 근본 원인을 찾아 문제 재정의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230359" y="1371298"/>
            <a:ext cx="7304300" cy="487784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ko-KR" sz="1477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ko-KR" altLang="en-US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3430" name="Line 3"/>
          <p:cNvSpPr>
            <a:spLocks noChangeShapeType="1"/>
          </p:cNvSpPr>
          <p:nvPr/>
        </p:nvSpPr>
        <p:spPr bwMode="auto">
          <a:xfrm>
            <a:off x="457177" y="796277"/>
            <a:ext cx="9180513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AA2C-F6DE-4278-AD22-EA65B2BC9B4A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7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314568" cy="365125"/>
          </a:xfrm>
        </p:spPr>
        <p:txBody>
          <a:bodyPr/>
          <a:lstStyle/>
          <a:p>
            <a:r>
              <a:rPr lang="en-US" altLang="ko-KR" b="1" smtClean="0"/>
              <a:t>2018 TRIZ </a:t>
            </a:r>
            <a:r>
              <a:rPr lang="ko-KR" altLang="en-US" b="1" smtClean="0"/>
              <a:t>전국경진대회 </a:t>
            </a:r>
            <a:r>
              <a:rPr lang="en-US" altLang="ko-KR" b="1" smtClean="0"/>
              <a:t>/ </a:t>
            </a:r>
            <a:r>
              <a:rPr lang="ko-KR" altLang="en-US" b="1" smtClean="0"/>
              <a:t>전주대학교 </a:t>
            </a:r>
            <a:r>
              <a:rPr lang="en-US" altLang="ko-KR" b="1" smtClean="0"/>
              <a:t>LINC+</a:t>
            </a:r>
            <a:r>
              <a:rPr lang="ko-KR" altLang="en-US" b="1" smtClean="0"/>
              <a:t>사업단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270024144"/>
      </p:ext>
    </p:extLst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598845" y="295883"/>
            <a:ext cx="7870075" cy="369332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ko-KR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4. </a:t>
            </a:r>
            <a:r>
              <a:rPr lang="ko-KR" altLang="en-US" sz="1800" dirty="0" err="1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트리즈를</a:t>
            </a:r>
            <a:r>
              <a:rPr lang="ko-KR" altLang="en-US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활용한 문제해결 과정  </a:t>
            </a:r>
            <a:r>
              <a:rPr lang="en-US" altLang="ko-KR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endParaRPr lang="ko-KR" altLang="en-US" sz="1800" dirty="0"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230359" y="1371298"/>
            <a:ext cx="7304300" cy="487784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ko-KR" sz="1477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ko-KR" altLang="en-US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3430" name="Line 3"/>
          <p:cNvSpPr>
            <a:spLocks noChangeShapeType="1"/>
          </p:cNvSpPr>
          <p:nvPr/>
        </p:nvSpPr>
        <p:spPr bwMode="auto">
          <a:xfrm>
            <a:off x="457177" y="796277"/>
            <a:ext cx="9180513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AA2C-F6DE-4278-AD22-EA65B2BC9B4A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7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430320" cy="365125"/>
          </a:xfrm>
        </p:spPr>
        <p:txBody>
          <a:bodyPr/>
          <a:lstStyle/>
          <a:p>
            <a:r>
              <a:rPr lang="en-US" altLang="ko-KR" b="1" smtClean="0"/>
              <a:t>2018 TRIZ </a:t>
            </a:r>
            <a:r>
              <a:rPr lang="ko-KR" altLang="en-US" b="1" smtClean="0"/>
              <a:t>전국경진대회 </a:t>
            </a:r>
            <a:r>
              <a:rPr lang="en-US" altLang="ko-KR" b="1" smtClean="0"/>
              <a:t>/ </a:t>
            </a:r>
            <a:r>
              <a:rPr lang="ko-KR" altLang="en-US" b="1" smtClean="0"/>
              <a:t>전주대학교 </a:t>
            </a:r>
            <a:r>
              <a:rPr lang="en-US" altLang="ko-KR" b="1" smtClean="0"/>
              <a:t>LINC+</a:t>
            </a:r>
            <a:r>
              <a:rPr lang="ko-KR" altLang="en-US" b="1" smtClean="0"/>
              <a:t>사업단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05459272"/>
      </p:ext>
    </p:extLst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646257" y="295883"/>
            <a:ext cx="7870075" cy="369332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rgbClr val="000066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ko-KR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5. </a:t>
            </a:r>
            <a:r>
              <a:rPr lang="ko-KR" altLang="en-US" sz="1800" dirty="0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도출된 해결안 제시 </a:t>
            </a:r>
            <a:endParaRPr lang="en-US" altLang="ko-KR" sz="1800" dirty="0">
              <a:solidFill>
                <a:schemeClr val="tx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230359" y="1371298"/>
            <a:ext cx="7304300" cy="487784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ko-KR" sz="1477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ko-KR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ko-KR" altLang="en-US" sz="1477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3430" name="Line 3"/>
          <p:cNvSpPr>
            <a:spLocks noChangeShapeType="1"/>
          </p:cNvSpPr>
          <p:nvPr/>
        </p:nvSpPr>
        <p:spPr bwMode="auto">
          <a:xfrm>
            <a:off x="457177" y="796277"/>
            <a:ext cx="9180513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AA2C-F6DE-4278-AD22-EA65B2BC9B4A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7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339281" cy="365125"/>
          </a:xfrm>
        </p:spPr>
        <p:txBody>
          <a:bodyPr/>
          <a:lstStyle/>
          <a:p>
            <a:r>
              <a:rPr lang="en-US" altLang="ko-KR" b="1" smtClean="0"/>
              <a:t>2018 TRIZ </a:t>
            </a:r>
            <a:r>
              <a:rPr lang="ko-KR" altLang="en-US" b="1" smtClean="0"/>
              <a:t>전국경진대회 </a:t>
            </a:r>
            <a:r>
              <a:rPr lang="en-US" altLang="ko-KR" b="1" smtClean="0"/>
              <a:t>/ </a:t>
            </a:r>
            <a:r>
              <a:rPr lang="ko-KR" altLang="en-US" b="1" smtClean="0"/>
              <a:t>전주대학교 </a:t>
            </a:r>
            <a:r>
              <a:rPr lang="en-US" altLang="ko-KR" b="1" smtClean="0"/>
              <a:t>LINC+</a:t>
            </a:r>
            <a:r>
              <a:rPr lang="ko-KR" altLang="en-US" b="1" smtClean="0"/>
              <a:t>사업단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966198053"/>
      </p:ext>
    </p:extLst>
  </p:cSld>
  <p:clrMapOvr>
    <a:masterClrMapping/>
  </p:clrMapOvr>
  <p:transition spd="slow" advClick="0" advTm="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226</Words>
  <Application>Microsoft Office PowerPoint</Application>
  <PresentationFormat>사용자 지정</PresentationFormat>
  <Paragraphs>101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Sinae Kang</dc:creator>
  <cp:lastModifiedBy>LINC11</cp:lastModifiedBy>
  <cp:revision>25</cp:revision>
  <dcterms:created xsi:type="dcterms:W3CDTF">2015-05-14T02:05:10Z</dcterms:created>
  <dcterms:modified xsi:type="dcterms:W3CDTF">2018-10-08T09:13:20Z</dcterms:modified>
</cp:coreProperties>
</file>