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735763" cy="986631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2" d="100"/>
          <a:sy n="72" d="100"/>
        </p:scale>
        <p:origin x="78" y="1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53F39-8002-4698-99AF-BAF532AA4F94}" type="datetimeFigureOut">
              <a:rPr lang="ko-KR" altLang="en-US" smtClean="0"/>
              <a:t>2019-10-25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4669E-4A64-4160-9687-E435DC2BA71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6636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53F39-8002-4698-99AF-BAF532AA4F94}" type="datetimeFigureOut">
              <a:rPr lang="ko-KR" altLang="en-US" smtClean="0"/>
              <a:t>2019-10-25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4669E-4A64-4160-9687-E435DC2BA71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828103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53F39-8002-4698-99AF-BAF532AA4F94}" type="datetimeFigureOut">
              <a:rPr lang="ko-KR" altLang="en-US" smtClean="0"/>
              <a:t>2019-10-25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4669E-4A64-4160-9687-E435DC2BA71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159750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53F39-8002-4698-99AF-BAF532AA4F94}" type="datetimeFigureOut">
              <a:rPr lang="ko-KR" altLang="en-US" smtClean="0"/>
              <a:t>2019-10-25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4669E-4A64-4160-9687-E435DC2BA71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799680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53F39-8002-4698-99AF-BAF532AA4F94}" type="datetimeFigureOut">
              <a:rPr lang="ko-KR" altLang="en-US" smtClean="0"/>
              <a:t>2019-10-25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4669E-4A64-4160-9687-E435DC2BA71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83952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53F39-8002-4698-99AF-BAF532AA4F94}" type="datetimeFigureOut">
              <a:rPr lang="ko-KR" altLang="en-US" smtClean="0"/>
              <a:t>2019-10-25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4669E-4A64-4160-9687-E435DC2BA71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21517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53F39-8002-4698-99AF-BAF532AA4F94}" type="datetimeFigureOut">
              <a:rPr lang="ko-KR" altLang="en-US" smtClean="0"/>
              <a:t>2019-10-25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4669E-4A64-4160-9687-E435DC2BA71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26180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53F39-8002-4698-99AF-BAF532AA4F94}" type="datetimeFigureOut">
              <a:rPr lang="ko-KR" altLang="en-US" smtClean="0"/>
              <a:t>2019-10-25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4669E-4A64-4160-9687-E435DC2BA71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350256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53F39-8002-4698-99AF-BAF532AA4F94}" type="datetimeFigureOut">
              <a:rPr lang="ko-KR" altLang="en-US" smtClean="0"/>
              <a:t>2019-10-25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4669E-4A64-4160-9687-E435DC2BA71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058338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53F39-8002-4698-99AF-BAF532AA4F94}" type="datetimeFigureOut">
              <a:rPr lang="ko-KR" altLang="en-US" smtClean="0"/>
              <a:t>2019-10-25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4669E-4A64-4160-9687-E435DC2BA71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574934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53F39-8002-4698-99AF-BAF532AA4F94}" type="datetimeFigureOut">
              <a:rPr lang="ko-KR" altLang="en-US" smtClean="0"/>
              <a:t>2019-10-25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4669E-4A64-4160-9687-E435DC2BA71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30437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753F39-8002-4698-99AF-BAF532AA4F94}" type="datetimeFigureOut">
              <a:rPr lang="ko-KR" altLang="en-US" smtClean="0"/>
              <a:t>2019-10-25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64669E-4A64-4160-9687-E435DC2BA71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75358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928718" y="76200"/>
            <a:ext cx="78838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200" b="1" dirty="0" smtClean="0">
                <a:solidFill>
                  <a:srgbClr val="002060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2019 </a:t>
            </a:r>
            <a:r>
              <a:rPr lang="ko-KR" altLang="en-US" sz="3200" b="1" dirty="0" smtClean="0">
                <a:solidFill>
                  <a:srgbClr val="002060"/>
                </a:solidFill>
                <a:latin typeface="나눔바른펜" panose="020B0503000000000000" pitchFamily="50" charset="-127"/>
                <a:ea typeface="나눔바른펜" panose="020B0503000000000000" pitchFamily="50" charset="-127"/>
              </a:rPr>
              <a:t>하계 해외단기어학연수 파견대학정보</a:t>
            </a:r>
            <a:endParaRPr lang="ko-KR" altLang="en-US" sz="3200" b="1" dirty="0">
              <a:solidFill>
                <a:srgbClr val="002060"/>
              </a:solidFill>
              <a:latin typeface="나눔바른펜" panose="020B0503000000000000" pitchFamily="50" charset="-127"/>
              <a:ea typeface="나눔바른펜" panose="020B0503000000000000" pitchFamily="50" charset="-127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4635893"/>
              </p:ext>
            </p:extLst>
          </p:nvPr>
        </p:nvGraphicFramePr>
        <p:xfrm>
          <a:off x="101601" y="732366"/>
          <a:ext cx="11976099" cy="57097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1411">
                  <a:extLst>
                    <a:ext uri="{9D8B030D-6E8A-4147-A177-3AD203B41FA5}">
                      <a16:colId xmlns:a16="http://schemas.microsoft.com/office/drawing/2014/main" val="2252883225"/>
                    </a:ext>
                  </a:extLst>
                </a:gridCol>
                <a:gridCol w="1897448">
                  <a:extLst>
                    <a:ext uri="{9D8B030D-6E8A-4147-A177-3AD203B41FA5}">
                      <a16:colId xmlns:a16="http://schemas.microsoft.com/office/drawing/2014/main" val="3872143600"/>
                    </a:ext>
                  </a:extLst>
                </a:gridCol>
                <a:gridCol w="1897448">
                  <a:extLst>
                    <a:ext uri="{9D8B030D-6E8A-4147-A177-3AD203B41FA5}">
                      <a16:colId xmlns:a16="http://schemas.microsoft.com/office/drawing/2014/main" val="4184626205"/>
                    </a:ext>
                  </a:extLst>
                </a:gridCol>
                <a:gridCol w="1897448">
                  <a:extLst>
                    <a:ext uri="{9D8B030D-6E8A-4147-A177-3AD203B41FA5}">
                      <a16:colId xmlns:a16="http://schemas.microsoft.com/office/drawing/2014/main" val="694784025"/>
                    </a:ext>
                  </a:extLst>
                </a:gridCol>
                <a:gridCol w="1897448">
                  <a:extLst>
                    <a:ext uri="{9D8B030D-6E8A-4147-A177-3AD203B41FA5}">
                      <a16:colId xmlns:a16="http://schemas.microsoft.com/office/drawing/2014/main" val="3297237116"/>
                    </a:ext>
                  </a:extLst>
                </a:gridCol>
                <a:gridCol w="1897448">
                  <a:extLst>
                    <a:ext uri="{9D8B030D-6E8A-4147-A177-3AD203B41FA5}">
                      <a16:colId xmlns:a16="http://schemas.microsoft.com/office/drawing/2014/main" val="1628329747"/>
                    </a:ext>
                  </a:extLst>
                </a:gridCol>
                <a:gridCol w="1897448">
                  <a:extLst>
                    <a:ext uri="{9D8B030D-6E8A-4147-A177-3AD203B41FA5}">
                      <a16:colId xmlns:a16="http://schemas.microsoft.com/office/drawing/2014/main" val="4114901072"/>
                    </a:ext>
                  </a:extLst>
                </a:gridCol>
              </a:tblGrid>
              <a:tr h="82351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ysClr val="windowText" lastClr="000000"/>
                          </a:solidFill>
                        </a:rPr>
                        <a:t>국가 </a:t>
                      </a:r>
                      <a:endParaRPr lang="en-US" altLang="ko-KR" sz="1200" dirty="0" smtClean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1200" dirty="0" smtClean="0">
                          <a:solidFill>
                            <a:sysClr val="windowText" lastClr="000000"/>
                          </a:solidFill>
                        </a:rPr>
                        <a:t>및</a:t>
                      </a:r>
                      <a:endParaRPr lang="en-US" altLang="ko-KR" sz="1200" dirty="0" smtClean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1200" dirty="0" smtClean="0">
                          <a:solidFill>
                            <a:sysClr val="windowText" lastClr="000000"/>
                          </a:solidFill>
                        </a:rPr>
                        <a:t>대학</a:t>
                      </a:r>
                      <a:endParaRPr lang="ko-KR" altLang="en-US" sz="12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&lt;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리투아니아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&gt;</a:t>
                      </a:r>
                    </a:p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SMK University</a:t>
                      </a:r>
                      <a:r>
                        <a:rPr lang="en-US" altLang="ko-KR" sz="1100" baseline="0" dirty="0" smtClean="0">
                          <a:solidFill>
                            <a:sysClr val="windowText" lastClr="000000"/>
                          </a:solidFill>
                        </a:rPr>
                        <a:t> of</a:t>
                      </a:r>
                    </a:p>
                    <a:p>
                      <a:pPr algn="ctr" latinLnBrk="1"/>
                      <a:r>
                        <a:rPr lang="en-US" altLang="ko-KR" sz="1100" baseline="0" dirty="0" smtClean="0">
                          <a:solidFill>
                            <a:sysClr val="windowText" lastClr="000000"/>
                          </a:solidFill>
                        </a:rPr>
                        <a:t>Applied Social Sciences</a:t>
                      </a:r>
                      <a:endParaRPr lang="ko-KR" altLang="en-US" sz="1100" dirty="0" smtClean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&lt;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필리핀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&gt;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aseline="0" dirty="0" err="1" smtClean="0">
                          <a:solidFill>
                            <a:sysClr val="windowText" lastClr="000000"/>
                          </a:solidFill>
                        </a:rPr>
                        <a:t>데라살</a:t>
                      </a:r>
                      <a:r>
                        <a:rPr lang="ko-KR" altLang="en-US" sz="1100" baseline="0" dirty="0" smtClean="0">
                          <a:solidFill>
                            <a:sysClr val="windowText" lastClr="000000"/>
                          </a:solidFill>
                        </a:rPr>
                        <a:t> 대학</a:t>
                      </a:r>
                      <a:endParaRPr lang="en-US" altLang="ko-KR" sz="1100" dirty="0" smtClean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(De La</a:t>
                      </a:r>
                      <a:r>
                        <a:rPr lang="en-US" altLang="ko-KR" sz="1100" baseline="0" dirty="0" smtClean="0">
                          <a:solidFill>
                            <a:sysClr val="windowText" lastClr="000000"/>
                          </a:solidFill>
                        </a:rPr>
                        <a:t> Salle Univ.)</a:t>
                      </a:r>
                      <a:endParaRPr lang="en-US" altLang="ko-KR" sz="1100" dirty="0" smtClean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&lt;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필리핀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&gt;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aseline="0" dirty="0" smtClean="0">
                          <a:solidFill>
                            <a:sysClr val="windowText" lastClr="000000"/>
                          </a:solidFill>
                        </a:rPr>
                        <a:t>실리만 대학</a:t>
                      </a:r>
                      <a:endParaRPr lang="en-US" altLang="ko-KR" sz="1100" dirty="0" smtClean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(Silliman</a:t>
                      </a:r>
                      <a:r>
                        <a:rPr lang="en-US" altLang="ko-KR" sz="1100" baseline="0" dirty="0" smtClean="0">
                          <a:solidFill>
                            <a:sysClr val="windowText" lastClr="000000"/>
                          </a:solidFill>
                        </a:rPr>
                        <a:t> Univ.)</a:t>
                      </a:r>
                      <a:endParaRPr lang="en-US" altLang="ko-KR" sz="1100" dirty="0" smtClean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&lt;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일본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&gt;</a:t>
                      </a:r>
                    </a:p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삿포로학원대학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&lt;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일본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&gt;</a:t>
                      </a:r>
                    </a:p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시코쿠학원대학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&lt;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중국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&gt;</a:t>
                      </a:r>
                    </a:p>
                    <a:p>
                      <a:pPr algn="ctr" latinLnBrk="1"/>
                      <a:r>
                        <a:rPr lang="ko-KR" altLang="en-US" sz="1100" dirty="0" err="1" smtClean="0">
                          <a:solidFill>
                            <a:sysClr val="windowText" lastClr="000000"/>
                          </a:solidFill>
                        </a:rPr>
                        <a:t>합비대학</a:t>
                      </a:r>
                      <a:endParaRPr lang="ko-KR" altLang="en-US" sz="1100" dirty="0" smtClean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6072846"/>
                  </a:ext>
                </a:extLst>
              </a:tr>
              <a:tr h="57772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ysClr val="windowText" lastClr="000000"/>
                          </a:solidFill>
                        </a:rPr>
                        <a:t>연수</a:t>
                      </a:r>
                      <a:r>
                        <a:rPr lang="en-US" altLang="ko-KR" sz="1200" dirty="0" smtClean="0">
                          <a:solidFill>
                            <a:sysClr val="windowText" lastClr="000000"/>
                          </a:solidFill>
                        </a:rPr>
                        <a:t/>
                      </a:r>
                      <a:br>
                        <a:rPr lang="en-US" altLang="ko-KR" sz="1200" dirty="0" smtClean="0">
                          <a:solidFill>
                            <a:sysClr val="windowText" lastClr="000000"/>
                          </a:solidFill>
                        </a:rPr>
                      </a:br>
                      <a:r>
                        <a:rPr lang="ko-KR" altLang="en-US" sz="1200" dirty="0" smtClean="0">
                          <a:solidFill>
                            <a:sysClr val="windowText" lastClr="000000"/>
                          </a:solidFill>
                        </a:rPr>
                        <a:t>기간</a:t>
                      </a:r>
                      <a:endParaRPr lang="ko-KR" altLang="en-US" sz="12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2020.1.13.(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월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) ~</a:t>
                      </a:r>
                    </a:p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2020.2.7.(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금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)</a:t>
                      </a:r>
                      <a:endParaRPr lang="ko-KR" altLang="en-US" sz="1100" dirty="0" smtClean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2019.12.21(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토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) – 2020.01.17(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금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)</a:t>
                      </a:r>
                      <a:endParaRPr lang="ko-KR" altLang="en-US" sz="1100" dirty="0" smtClean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2020.01.03(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금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)</a:t>
                      </a:r>
                      <a:r>
                        <a:rPr lang="en-US" altLang="ko-KR" sz="1100" baseline="0" dirty="0" smtClean="0">
                          <a:solidFill>
                            <a:sysClr val="windowText" lastClr="000000"/>
                          </a:solidFill>
                        </a:rPr>
                        <a:t> – 2020.01.31.(</a:t>
                      </a:r>
                      <a:r>
                        <a:rPr lang="ko-KR" altLang="en-US" sz="1100" baseline="0" dirty="0" smtClean="0">
                          <a:solidFill>
                            <a:sysClr val="windowText" lastClr="000000"/>
                          </a:solidFill>
                        </a:rPr>
                        <a:t>금</a:t>
                      </a:r>
                      <a:r>
                        <a:rPr lang="en-US" altLang="ko-KR" sz="1100" baseline="0" dirty="0" smtClean="0">
                          <a:solidFill>
                            <a:sysClr val="windowText" lastClr="000000"/>
                          </a:solidFill>
                        </a:rPr>
                        <a:t>) (</a:t>
                      </a:r>
                      <a:r>
                        <a:rPr lang="ko-KR" altLang="en-US" sz="1100" baseline="0" dirty="0" smtClean="0">
                          <a:solidFill>
                            <a:sysClr val="windowText" lastClr="000000"/>
                          </a:solidFill>
                        </a:rPr>
                        <a:t>예정</a:t>
                      </a:r>
                      <a:r>
                        <a:rPr lang="en-US" altLang="ko-KR" sz="1100" baseline="0" dirty="0" smtClean="0">
                          <a:solidFill>
                            <a:sysClr val="windowText" lastClr="000000"/>
                          </a:solidFill>
                        </a:rPr>
                        <a:t>)</a:t>
                      </a:r>
                      <a:endParaRPr lang="ko-KR" altLang="en-US" sz="11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2020.01.08(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수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)</a:t>
                      </a:r>
                      <a:r>
                        <a:rPr lang="ko-KR" altLang="en-US" sz="1100" baseline="0" dirty="0" smtClean="0">
                          <a:solidFill>
                            <a:sysClr val="windowText" lastClr="000000"/>
                          </a:solidFill>
                        </a:rPr>
                        <a:t> </a:t>
                      </a:r>
                      <a:r>
                        <a:rPr lang="en-US" altLang="ko-KR" sz="1100" baseline="0" dirty="0" smtClean="0">
                          <a:solidFill>
                            <a:sysClr val="windowText" lastClr="000000"/>
                          </a:solidFill>
                        </a:rPr>
                        <a:t>~ 2020.02.08(</a:t>
                      </a:r>
                      <a:r>
                        <a:rPr lang="ko-KR" altLang="en-US" sz="1100" baseline="0" dirty="0" smtClean="0">
                          <a:solidFill>
                            <a:sysClr val="windowText" lastClr="000000"/>
                          </a:solidFill>
                        </a:rPr>
                        <a:t>토</a:t>
                      </a:r>
                      <a:r>
                        <a:rPr lang="en-US" altLang="ko-KR" sz="1100" baseline="0" dirty="0" smtClean="0">
                          <a:solidFill>
                            <a:sysClr val="windowText" lastClr="000000"/>
                          </a:solidFill>
                        </a:rPr>
                        <a:t>)</a:t>
                      </a:r>
                      <a:endParaRPr lang="en-US" altLang="ko-KR" sz="1100" dirty="0" smtClean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2020.01.31(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금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) ~</a:t>
                      </a:r>
                    </a:p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2020.02.14(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금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)</a:t>
                      </a:r>
                      <a:endParaRPr lang="ko-KR" altLang="en-US" sz="11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2019.12.23</a:t>
                      </a:r>
                      <a:r>
                        <a:rPr lang="en-US" altLang="zh-CN" sz="1100" dirty="0" smtClean="0">
                          <a:solidFill>
                            <a:sysClr val="windowText" lastClr="000000"/>
                          </a:solidFill>
                        </a:rPr>
                        <a:t>~2020.01.10</a:t>
                      </a:r>
                      <a:endParaRPr lang="ko-KR" altLang="en-US" sz="11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7825331"/>
                  </a:ext>
                </a:extLst>
              </a:tr>
              <a:tr h="58309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ysClr val="windowText" lastClr="000000"/>
                          </a:solidFill>
                        </a:rPr>
                        <a:t>연수</a:t>
                      </a:r>
                      <a:endParaRPr lang="en-US" altLang="ko-KR" sz="1200" dirty="0" smtClean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1200" dirty="0" smtClean="0">
                          <a:solidFill>
                            <a:sysClr val="windowText" lastClr="000000"/>
                          </a:solidFill>
                        </a:rPr>
                        <a:t>금액</a:t>
                      </a:r>
                      <a:endParaRPr lang="ko-KR" altLang="en-US" sz="12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850,000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원</a:t>
                      </a:r>
                      <a:endParaRPr lang="ko-KR" altLang="en-US" sz="11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1,550,500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원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1,050,000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원 </a:t>
                      </a:r>
                      <a:endParaRPr lang="en-US" altLang="ko-KR" sz="1100" dirty="0" smtClean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환율변동에 따라 다름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)</a:t>
                      </a:r>
                    </a:p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기숙사 타입에 따라 금액 상이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)</a:t>
                      </a:r>
                      <a:endParaRPr lang="ko-KR" altLang="en-US" sz="11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남 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: 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약 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188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만원</a:t>
                      </a:r>
                      <a:endParaRPr lang="en-US" altLang="ko-KR" sz="1100" dirty="0" smtClean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여 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: 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약 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170~180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만원</a:t>
                      </a:r>
                      <a:endParaRPr lang="en-US" altLang="ko-KR" sz="1100" dirty="0" smtClean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환율변동에 따라 다름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)</a:t>
                      </a:r>
                    </a:p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기숙사 타입에 따라 금액 상이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)</a:t>
                      </a:r>
                      <a:endParaRPr lang="ko-KR" altLang="en-US" sz="1100" dirty="0" smtClean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800,000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원</a:t>
                      </a:r>
                      <a:endParaRPr lang="ko-KR" altLang="en-US" sz="11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850,000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원</a:t>
                      </a:r>
                      <a:endParaRPr lang="ko-KR" altLang="en-US" sz="11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8402736"/>
                  </a:ext>
                </a:extLst>
              </a:tr>
              <a:tr h="732012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ysClr val="windowText" lastClr="000000"/>
                          </a:solidFill>
                        </a:rPr>
                        <a:t>장학금</a:t>
                      </a:r>
                      <a:endParaRPr lang="en-US" altLang="ko-KR" sz="1200" dirty="0" smtClean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1200" dirty="0" smtClean="0">
                          <a:solidFill>
                            <a:sysClr val="windowText" lastClr="000000"/>
                          </a:solidFill>
                        </a:rPr>
                        <a:t>지원내역</a:t>
                      </a:r>
                      <a:endParaRPr lang="ko-KR" altLang="en-US" sz="12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425,000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원</a:t>
                      </a:r>
                      <a:endParaRPr lang="ko-KR" altLang="en-US" sz="11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775,250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원</a:t>
                      </a:r>
                      <a:endParaRPr lang="en-US" altLang="ko-KR" sz="1100" dirty="0" smtClean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500,000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원</a:t>
                      </a:r>
                      <a:endParaRPr lang="ko-KR" altLang="en-US" sz="11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약 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90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만원</a:t>
                      </a:r>
                      <a:endParaRPr lang="en-US" altLang="ko-KR" sz="1100" dirty="0" smtClean="0">
                        <a:solidFill>
                          <a:sysClr val="windowText" lastClr="000000"/>
                        </a:solidFill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성별 및 연수 비용에 따라 상이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)</a:t>
                      </a:r>
                      <a:endParaRPr lang="ko-KR" altLang="en-US" sz="1100" dirty="0" smtClean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400,000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원</a:t>
                      </a:r>
                      <a:endParaRPr lang="ko-KR" altLang="en-US" sz="11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425,000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원</a:t>
                      </a:r>
                      <a:endParaRPr lang="ko-KR" altLang="en-US" sz="11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913632"/>
                  </a:ext>
                </a:extLst>
              </a:tr>
              <a:tr h="73201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수업료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교재비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</a:p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숙박비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기숙사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) 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일부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수업료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숙식비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</a:p>
                    <a:p>
                      <a:pPr algn="ctr" latinLnBrk="1"/>
                      <a:r>
                        <a:rPr lang="ko-KR" altLang="en-US" sz="1100" dirty="0" err="1" smtClean="0">
                          <a:solidFill>
                            <a:sysClr val="windowText" lastClr="000000"/>
                          </a:solidFill>
                        </a:rPr>
                        <a:t>거주허가증비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교재비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</a:p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현지 공항이동 교통비</a:t>
                      </a:r>
                      <a:endParaRPr lang="en-US" altLang="ko-KR" sz="1100" dirty="0" smtClean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수업료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숙박비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교재비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</a:p>
                    <a:p>
                      <a:pPr algn="ctr" latinLnBrk="1"/>
                      <a:r>
                        <a:rPr lang="ko-KR" altLang="en-US" sz="1100" dirty="0" err="1" smtClean="0">
                          <a:solidFill>
                            <a:sysClr val="windowText" lastClr="000000"/>
                          </a:solidFill>
                        </a:rPr>
                        <a:t>거주허가증비</a:t>
                      </a:r>
                      <a:r>
                        <a:rPr lang="en-US" altLang="ko-KR" sz="1100" baseline="0" dirty="0" smtClean="0">
                          <a:solidFill>
                            <a:sysClr val="windowText" lastClr="000000"/>
                          </a:solidFill>
                        </a:rPr>
                        <a:t> </a:t>
                      </a:r>
                      <a:r>
                        <a:rPr lang="ko-KR" altLang="en-US" sz="1100" baseline="0" dirty="0" smtClean="0">
                          <a:solidFill>
                            <a:sysClr val="windowText" lastClr="000000"/>
                          </a:solidFill>
                        </a:rPr>
                        <a:t>등</a:t>
                      </a:r>
                      <a:endParaRPr lang="en-US" altLang="ko-KR" sz="1100" dirty="0" smtClean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 latinLnBrk="1"/>
                      <a:endParaRPr lang="ko-KR" altLang="en-US" sz="1100" dirty="0" smtClean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수업료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교재비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</a:t>
                      </a:r>
                    </a:p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일부 </a:t>
                      </a:r>
                      <a:r>
                        <a:rPr lang="ko-KR" altLang="en-US" sz="1100" dirty="0" err="1" smtClean="0">
                          <a:solidFill>
                            <a:sysClr val="windowText" lastClr="000000"/>
                          </a:solidFill>
                        </a:rPr>
                        <a:t>필드트립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</a:p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숙박비</a:t>
                      </a:r>
                      <a:endParaRPr lang="ko-KR" altLang="en-US" sz="11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수업료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교재비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</a:t>
                      </a:r>
                    </a:p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일부 </a:t>
                      </a:r>
                      <a:r>
                        <a:rPr lang="ko-KR" altLang="en-US" sz="1100" dirty="0" err="1" smtClean="0">
                          <a:solidFill>
                            <a:sysClr val="windowText" lastClr="000000"/>
                          </a:solidFill>
                        </a:rPr>
                        <a:t>필드트립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</a:p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숙박비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수업료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교재비</a:t>
                      </a:r>
                      <a:endParaRPr lang="en-US" altLang="ko-KR" sz="1100" dirty="0" smtClean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숙박비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기숙사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)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6755652"/>
                  </a:ext>
                </a:extLst>
              </a:tr>
              <a:tr h="100144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solidFill>
                            <a:sysClr val="windowText" lastClr="000000"/>
                          </a:solidFill>
                        </a:rPr>
                        <a:t>불포함</a:t>
                      </a:r>
                      <a:endParaRPr lang="en-US" altLang="ko-KR" sz="1200" dirty="0" smtClean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1200" dirty="0" smtClean="0">
                          <a:solidFill>
                            <a:sysClr val="windowText" lastClr="000000"/>
                          </a:solidFill>
                        </a:rPr>
                        <a:t>내역</a:t>
                      </a:r>
                      <a:endParaRPr lang="ko-KR" altLang="en-US" sz="12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항공료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보험료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</a:p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기타경비</a:t>
                      </a:r>
                      <a:endParaRPr lang="ko-KR" altLang="en-US" sz="11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항공료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보험료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</a:p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국내 공항이동 교통비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</a:t>
                      </a:r>
                    </a:p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기타 생활비 등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항공료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보험료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</a:p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현지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/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국내 교통비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</a:p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식비 및 기타경비</a:t>
                      </a:r>
                      <a:endParaRPr lang="ko-KR" altLang="en-US" sz="11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항공료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보험료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</a:p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기타경비</a:t>
                      </a:r>
                      <a:endParaRPr lang="ko-KR" altLang="en-US" sz="11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항공료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보험료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</a:p>
                    <a:p>
                      <a:pPr algn="ctr" latinLnBrk="1"/>
                      <a:r>
                        <a:rPr lang="ko-KR" altLang="en-US" sz="1100" smtClean="0">
                          <a:solidFill>
                            <a:sysClr val="windowText" lastClr="000000"/>
                          </a:solidFill>
                        </a:rPr>
                        <a:t>기타경비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항공료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보험료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식비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 </a:t>
                      </a:r>
                    </a:p>
                    <a:p>
                      <a:pPr algn="ctr" latinLnBrk="1"/>
                      <a:r>
                        <a:rPr lang="ko-KR" altLang="en-US" sz="1100" dirty="0" err="1" smtClean="0">
                          <a:solidFill>
                            <a:sysClr val="windowText" lastClr="000000"/>
                          </a:solidFill>
                        </a:rPr>
                        <a:t>비자비용</a:t>
                      </a:r>
                      <a:r>
                        <a:rPr lang="en-US" altLang="ko-KR" sz="1100" dirty="0" smtClean="0">
                          <a:solidFill>
                            <a:sysClr val="windowText" lastClr="000000"/>
                          </a:solidFill>
                        </a:rPr>
                        <a:t>,</a:t>
                      </a:r>
                    </a:p>
                    <a:p>
                      <a:pPr algn="ctr" latinLnBrk="1"/>
                      <a:r>
                        <a:rPr lang="ko-KR" altLang="en-US" sz="1100" dirty="0" smtClean="0">
                          <a:solidFill>
                            <a:sysClr val="windowText" lastClr="000000"/>
                          </a:solidFill>
                        </a:rPr>
                        <a:t>개인지출비용 등</a:t>
                      </a:r>
                      <a:endParaRPr lang="ko-KR" altLang="en-US" sz="11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1991522"/>
                  </a:ext>
                </a:extLst>
              </a:tr>
              <a:tr h="91345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ysClr val="windowText" lastClr="000000"/>
                          </a:solidFill>
                        </a:rPr>
                        <a:t>모집</a:t>
                      </a:r>
                      <a:r>
                        <a:rPr lang="en-US" altLang="ko-KR" sz="1200" dirty="0" smtClean="0">
                          <a:solidFill>
                            <a:sysClr val="windowText" lastClr="000000"/>
                          </a:solidFill>
                        </a:rPr>
                        <a:t/>
                      </a:r>
                      <a:br>
                        <a:rPr lang="en-US" altLang="ko-KR" sz="1200" dirty="0" smtClean="0">
                          <a:solidFill>
                            <a:sysClr val="windowText" lastClr="000000"/>
                          </a:solidFill>
                        </a:rPr>
                      </a:br>
                      <a:r>
                        <a:rPr lang="ko-KR" altLang="en-US" sz="1200" dirty="0" smtClean="0">
                          <a:solidFill>
                            <a:sysClr val="windowText" lastClr="000000"/>
                          </a:solidFill>
                        </a:rPr>
                        <a:t>인원</a:t>
                      </a:r>
                      <a:endParaRPr lang="ko-KR" altLang="en-US" sz="12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1" dirty="0" smtClean="0">
                          <a:solidFill>
                            <a:sysClr val="windowText" lastClr="000000"/>
                          </a:solidFill>
                        </a:rPr>
                        <a:t>30</a:t>
                      </a:r>
                      <a:r>
                        <a:rPr lang="ko-KR" altLang="en-US" sz="1300" b="1" dirty="0" smtClean="0">
                          <a:solidFill>
                            <a:sysClr val="windowText" lastClr="000000"/>
                          </a:solidFill>
                        </a:rPr>
                        <a:t>명</a:t>
                      </a:r>
                      <a:endParaRPr lang="ko-KR" altLang="en-US" sz="13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 smtClean="0">
                          <a:solidFill>
                            <a:sysClr val="windowText" lastClr="000000"/>
                          </a:solidFill>
                        </a:rPr>
                        <a:t>최대 </a:t>
                      </a:r>
                      <a:r>
                        <a:rPr lang="en-US" altLang="ko-KR" sz="1300" b="1" dirty="0" smtClean="0">
                          <a:solidFill>
                            <a:sysClr val="windowText" lastClr="000000"/>
                          </a:solidFill>
                        </a:rPr>
                        <a:t>30</a:t>
                      </a:r>
                      <a:r>
                        <a:rPr lang="ko-KR" altLang="en-US" sz="1300" b="1" dirty="0" smtClean="0">
                          <a:solidFill>
                            <a:sysClr val="windowText" lastClr="000000"/>
                          </a:solidFill>
                        </a:rPr>
                        <a:t>명</a:t>
                      </a:r>
                      <a:endParaRPr lang="ko-KR" altLang="en-US" sz="13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 smtClean="0">
                          <a:solidFill>
                            <a:sysClr val="windowText" lastClr="000000"/>
                          </a:solidFill>
                        </a:rPr>
                        <a:t>최대 </a:t>
                      </a:r>
                      <a:r>
                        <a:rPr lang="en-US" altLang="ko-KR" sz="1300" b="1" dirty="0" smtClean="0">
                          <a:solidFill>
                            <a:sysClr val="windowText" lastClr="000000"/>
                          </a:solidFill>
                        </a:rPr>
                        <a:t>30</a:t>
                      </a:r>
                      <a:r>
                        <a:rPr lang="ko-KR" altLang="en-US" sz="1300" b="1" dirty="0" smtClean="0">
                          <a:solidFill>
                            <a:sysClr val="windowText" lastClr="000000"/>
                          </a:solidFill>
                        </a:rPr>
                        <a:t>명</a:t>
                      </a:r>
                      <a:endParaRPr lang="ko-KR" altLang="en-US" sz="13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1" dirty="0" smtClean="0">
                          <a:solidFill>
                            <a:sysClr val="windowText" lastClr="000000"/>
                          </a:solidFill>
                        </a:rPr>
                        <a:t>10</a:t>
                      </a:r>
                      <a:r>
                        <a:rPr lang="ko-KR" altLang="en-US" sz="1300" b="1" dirty="0" smtClean="0">
                          <a:solidFill>
                            <a:sysClr val="windowText" lastClr="000000"/>
                          </a:solidFill>
                        </a:rPr>
                        <a:t>명</a:t>
                      </a:r>
                      <a:endParaRPr lang="ko-KR" altLang="en-US" sz="13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1" dirty="0" smtClean="0">
                          <a:solidFill>
                            <a:sysClr val="windowText" lastClr="000000"/>
                          </a:solidFill>
                        </a:rPr>
                        <a:t>20</a:t>
                      </a:r>
                      <a:r>
                        <a:rPr lang="ko-KR" altLang="en-US" sz="1300" b="1" dirty="0" smtClean="0">
                          <a:solidFill>
                            <a:sysClr val="windowText" lastClr="000000"/>
                          </a:solidFill>
                        </a:rPr>
                        <a:t>명</a:t>
                      </a:r>
                      <a:endParaRPr lang="ko-KR" altLang="en-US" sz="13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1" dirty="0" smtClean="0">
                          <a:solidFill>
                            <a:sysClr val="windowText" lastClr="000000"/>
                          </a:solidFill>
                        </a:rPr>
                        <a:t>26</a:t>
                      </a:r>
                      <a:r>
                        <a:rPr lang="ko-KR" altLang="en-US" sz="1300" b="1" dirty="0" smtClean="0">
                          <a:solidFill>
                            <a:sysClr val="windowText" lastClr="000000"/>
                          </a:solidFill>
                        </a:rPr>
                        <a:t>명</a:t>
                      </a:r>
                      <a:endParaRPr lang="ko-KR" altLang="en-US" sz="13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91192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72523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1122</TotalTime>
  <Words>283</Words>
  <Application>Microsoft Office PowerPoint</Application>
  <PresentationFormat>와이드스크린</PresentationFormat>
  <Paragraphs>89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6" baseType="lpstr">
      <vt:lpstr>等线</vt:lpstr>
      <vt:lpstr>나눔바른펜</vt:lpstr>
      <vt:lpstr>맑은 고딕</vt:lpstr>
      <vt:lpstr>Arial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Windows 사용자</dc:creator>
  <cp:lastModifiedBy>Windows 사용자</cp:lastModifiedBy>
  <cp:revision>107</cp:revision>
  <cp:lastPrinted>2019-04-08T01:31:17Z</cp:lastPrinted>
  <dcterms:created xsi:type="dcterms:W3CDTF">2018-03-29T02:47:47Z</dcterms:created>
  <dcterms:modified xsi:type="dcterms:W3CDTF">2019-10-25T04:53:52Z</dcterms:modified>
</cp:coreProperties>
</file>