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87" r:id="rId4"/>
    <p:sldId id="289" r:id="rId5"/>
    <p:sldId id="283" r:id="rId6"/>
    <p:sldId id="266" r:id="rId7"/>
    <p:sldId id="271" r:id="rId8"/>
    <p:sldId id="269" r:id="rId9"/>
    <p:sldId id="290" r:id="rId10"/>
    <p:sldId id="284" r:id="rId11"/>
    <p:sldId id="270" r:id="rId12"/>
    <p:sldId id="272" r:id="rId13"/>
    <p:sldId id="273" r:id="rId14"/>
    <p:sldId id="274" r:id="rId15"/>
    <p:sldId id="277" r:id="rId16"/>
    <p:sldId id="296" r:id="rId17"/>
    <p:sldId id="297" r:id="rId18"/>
    <p:sldId id="298" r:id="rId19"/>
    <p:sldId id="295" r:id="rId20"/>
    <p:sldId id="281" r:id="rId21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87" autoAdjust="0"/>
  </p:normalViewPr>
  <p:slideViewPr>
    <p:cSldViewPr>
      <p:cViewPr>
        <p:scale>
          <a:sx n="100" d="100"/>
          <a:sy n="100" d="100"/>
        </p:scale>
        <p:origin x="-7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6BD7E-296D-426B-865D-0294778D1D03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DDD5B-D41E-42CC-8244-736CA87C2F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24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63C3B-FEC7-4F35-B51A-8097F2C4D590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70506-6CE8-477B-8C73-B876EEEBD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9550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2424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3392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0506-6CE8-477B-8C73-B876EEEBD3D5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0880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17A2-5752-49B0-8B12-212CD6595AD6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F45-CC9F-4CB3-BF23-D6296C564A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17A2-5752-49B0-8B12-212CD6595AD6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F45-CC9F-4CB3-BF23-D6296C564A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17A2-5752-49B0-8B12-212CD6595AD6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F45-CC9F-4CB3-BF23-D6296C564A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17A2-5752-49B0-8B12-212CD6595AD6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F45-CC9F-4CB3-BF23-D6296C564A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17A2-5752-49B0-8B12-212CD6595AD6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F45-CC9F-4CB3-BF23-D6296C564A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17A2-5752-49B0-8B12-212CD6595AD6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F45-CC9F-4CB3-BF23-D6296C564A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17A2-5752-49B0-8B12-212CD6595AD6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F45-CC9F-4CB3-BF23-D6296C564A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17A2-5752-49B0-8B12-212CD6595AD6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F45-CC9F-4CB3-BF23-D6296C564A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17A2-5752-49B0-8B12-212CD6595AD6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F45-CC9F-4CB3-BF23-D6296C564A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17A2-5752-49B0-8B12-212CD6595AD6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F45-CC9F-4CB3-BF23-D6296C564A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17A2-5752-49B0-8B12-212CD6595AD6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F45-CC9F-4CB3-BF23-D6296C564A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117A2-5752-49B0-8B12-212CD6595AD6}" type="datetimeFigureOut">
              <a:rPr lang="ko-KR" altLang="en-US" smtClean="0"/>
              <a:pPr/>
              <a:t>2014-05-21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A7F45-CC9F-4CB3-BF23-D6296C564A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7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7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2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gif"/><Relationship Id="rId7" Type="http://schemas.openxmlformats.org/officeDocument/2006/relationships/image" Target="../media/image2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7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wm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14348" y="642918"/>
            <a:ext cx="7929586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한남대학교</a:t>
            </a:r>
            <a:endParaRPr lang="en-US" altLang="ko-KR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ko-KR" altLang="en-US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지역특화 청년무역전문가양성사</a:t>
            </a:r>
            <a:r>
              <a:rPr lang="ko-KR" alt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업</a:t>
            </a:r>
            <a:endParaRPr lang="en-US" altLang="ko-KR" sz="3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ko-K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altLang="ko-KR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</a:t>
            </a:r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rade </a:t>
            </a:r>
            <a:r>
              <a:rPr lang="en-US" altLang="ko-K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xperts incubating </a:t>
            </a:r>
            <a:r>
              <a:rPr lang="en-US" altLang="ko-K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rogram )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0" y="5357826"/>
            <a:ext cx="9144000" cy="785818"/>
            <a:chOff x="0" y="5072074"/>
            <a:chExt cx="9144000" cy="785818"/>
          </a:xfrm>
        </p:grpSpPr>
        <p:sp>
          <p:nvSpPr>
            <p:cNvPr id="11" name="직사각형 10"/>
            <p:cNvSpPr/>
            <p:nvPr/>
          </p:nvSpPr>
          <p:spPr>
            <a:xfrm>
              <a:off x="0" y="5072074"/>
              <a:ext cx="9144000" cy="7858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" name="그림 3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86578" y="5143512"/>
              <a:ext cx="2214546" cy="642941"/>
            </a:xfrm>
            <a:prstGeom prst="rect">
              <a:avLst/>
            </a:prstGeom>
          </p:spPr>
        </p:pic>
        <p:pic>
          <p:nvPicPr>
            <p:cNvPr id="5" name="그림 4" descr="EC21.gi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43438" y="5257815"/>
              <a:ext cx="1990725" cy="457201"/>
            </a:xfrm>
            <a:prstGeom prst="rect">
              <a:avLst/>
            </a:prstGeom>
          </p:spPr>
        </p:pic>
        <p:pic>
          <p:nvPicPr>
            <p:cNvPr id="6" name="그림 5" descr="KITA 로고.gi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57422" y="5143512"/>
              <a:ext cx="2000264" cy="714380"/>
            </a:xfrm>
            <a:prstGeom prst="rect">
              <a:avLst/>
            </a:prstGeom>
          </p:spPr>
        </p:pic>
        <p:pic>
          <p:nvPicPr>
            <p:cNvPr id="9" name="그림 8" descr="1mi_j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2844" y="5072074"/>
              <a:ext cx="1857388" cy="785818"/>
            </a:xfrm>
            <a:prstGeom prst="rect">
              <a:avLst/>
            </a:prstGeom>
          </p:spPr>
        </p:pic>
      </p:grpSp>
      <p:sp>
        <p:nvSpPr>
          <p:cNvPr id="13" name="직사각형 12"/>
          <p:cNvSpPr/>
          <p:nvPr/>
        </p:nvSpPr>
        <p:spPr>
          <a:xfrm>
            <a:off x="0" y="4929198"/>
            <a:ext cx="9144000" cy="1428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786050" y="3470007"/>
            <a:ext cx="35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2014. 05.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9" t="47435" r="60351" b="42969"/>
          <a:stretch/>
        </p:blipFill>
        <p:spPr bwMode="auto">
          <a:xfrm>
            <a:off x="107504" y="5449072"/>
            <a:ext cx="2114550" cy="70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642910" y="3186792"/>
            <a:ext cx="6786610" cy="523220"/>
            <a:chOff x="642910" y="2571744"/>
            <a:chExt cx="6786610" cy="523220"/>
          </a:xfrm>
        </p:grpSpPr>
        <p:sp>
          <p:nvSpPr>
            <p:cNvPr id="5" name="타원 4"/>
            <p:cNvSpPr/>
            <p:nvPr/>
          </p:nvSpPr>
          <p:spPr>
            <a:xfrm>
              <a:off x="642910" y="2643182"/>
              <a:ext cx="428628" cy="428628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1002">
              <a:schemeClr val="lt1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71538" y="2571744"/>
              <a:ext cx="63579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i="1" dirty="0" smtClean="0">
                  <a:solidFill>
                    <a:schemeClr val="bg1"/>
                  </a:solidFill>
                </a:rPr>
                <a:t>한남대학교 </a:t>
              </a:r>
              <a:r>
                <a:rPr lang="en-US" altLang="ko-KR" sz="2800" b="1" i="1" dirty="0" smtClean="0">
                  <a:solidFill>
                    <a:schemeClr val="bg1"/>
                  </a:solidFill>
                </a:rPr>
                <a:t>GTEP</a:t>
              </a:r>
              <a:r>
                <a:rPr lang="ko-KR" altLang="en-US" sz="2800" b="1" i="1" dirty="0" smtClean="0">
                  <a:solidFill>
                    <a:schemeClr val="bg1"/>
                  </a:solidFill>
                </a:rPr>
                <a:t>사업단 실적</a:t>
              </a:r>
              <a:r>
                <a:rPr lang="en-US" altLang="ko-KR" sz="2800" b="1" i="1" dirty="0" smtClean="0">
                  <a:solidFill>
                    <a:schemeClr val="bg1"/>
                  </a:solidFill>
                </a:rPr>
                <a:t>(</a:t>
              </a:r>
              <a:r>
                <a:rPr lang="en-US" altLang="ko-KR" sz="2800" b="1" i="1" dirty="0">
                  <a:solidFill>
                    <a:schemeClr val="bg1"/>
                  </a:solidFill>
                </a:rPr>
                <a:t>7</a:t>
              </a:r>
              <a:r>
                <a:rPr lang="ko-KR" altLang="en-US" sz="2800" b="1" i="1" dirty="0" smtClean="0">
                  <a:solidFill>
                    <a:schemeClr val="bg1"/>
                  </a:solidFill>
                </a:rPr>
                <a:t>기</a:t>
              </a:r>
              <a:r>
                <a:rPr lang="en-US" altLang="ko-KR" sz="2800" b="1" i="1" dirty="0" smtClean="0">
                  <a:solidFill>
                    <a:schemeClr val="bg1"/>
                  </a:solidFill>
                </a:rPr>
                <a:t>)</a:t>
              </a:r>
              <a:endParaRPr lang="ko-KR" altLang="en-US" sz="28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642910" y="1357298"/>
            <a:ext cx="6786610" cy="523220"/>
            <a:chOff x="642910" y="3334408"/>
            <a:chExt cx="6786610" cy="523220"/>
          </a:xfrm>
        </p:grpSpPr>
        <p:sp>
          <p:nvSpPr>
            <p:cNvPr id="10" name="TextBox 9"/>
            <p:cNvSpPr txBox="1"/>
            <p:nvPr/>
          </p:nvSpPr>
          <p:spPr>
            <a:xfrm>
              <a:off x="1071538" y="3334408"/>
              <a:ext cx="63579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i="1" dirty="0" smtClean="0">
                  <a:solidFill>
                    <a:schemeClr val="bg1"/>
                  </a:solidFill>
                </a:rPr>
                <a:t>GTEP </a:t>
              </a:r>
              <a:r>
                <a:rPr lang="ko-KR" altLang="en-US" sz="2800" b="1" i="1" dirty="0" smtClean="0">
                  <a:solidFill>
                    <a:schemeClr val="bg1"/>
                  </a:solidFill>
                </a:rPr>
                <a:t>사업 개요</a:t>
              </a:r>
              <a:endParaRPr lang="ko-KR" altLang="en-US" sz="28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1" name="타원 10"/>
            <p:cNvSpPr/>
            <p:nvPr/>
          </p:nvSpPr>
          <p:spPr>
            <a:xfrm>
              <a:off x="642910" y="3429000"/>
              <a:ext cx="428628" cy="428628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1002">
              <a:schemeClr val="lt1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grpSp>
        <p:nvGrpSpPr>
          <p:cNvPr id="15" name="그룹 14"/>
          <p:cNvGrpSpPr/>
          <p:nvPr/>
        </p:nvGrpSpPr>
        <p:grpSpPr>
          <a:xfrm>
            <a:off x="642910" y="2285992"/>
            <a:ext cx="6786610" cy="523220"/>
            <a:chOff x="642910" y="3334408"/>
            <a:chExt cx="6786610" cy="523220"/>
          </a:xfrm>
        </p:grpSpPr>
        <p:sp>
          <p:nvSpPr>
            <p:cNvPr id="16" name="TextBox 15"/>
            <p:cNvSpPr txBox="1"/>
            <p:nvPr/>
          </p:nvSpPr>
          <p:spPr>
            <a:xfrm>
              <a:off x="1071538" y="3334408"/>
              <a:ext cx="63579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i="1" dirty="0" smtClean="0">
                  <a:solidFill>
                    <a:schemeClr val="bg1"/>
                  </a:solidFill>
                </a:rPr>
                <a:t>한남대학교 </a:t>
              </a:r>
              <a:r>
                <a:rPr lang="en-US" altLang="ko-KR" sz="2800" b="1" i="1" dirty="0" smtClean="0">
                  <a:solidFill>
                    <a:schemeClr val="bg1"/>
                  </a:solidFill>
                </a:rPr>
                <a:t>GTEP</a:t>
              </a:r>
              <a:r>
                <a:rPr lang="ko-KR" altLang="en-US" sz="2800" b="1" i="1" dirty="0" smtClean="0">
                  <a:solidFill>
                    <a:schemeClr val="bg1"/>
                  </a:solidFill>
                </a:rPr>
                <a:t>사업단 개요 및 현황</a:t>
              </a:r>
              <a:endParaRPr lang="ko-KR" altLang="en-US" sz="28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642910" y="3429000"/>
              <a:ext cx="428628" cy="428628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1002">
              <a:schemeClr val="lt1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642910" y="4143380"/>
            <a:ext cx="6786610" cy="523220"/>
            <a:chOff x="642910" y="2571744"/>
            <a:chExt cx="6786610" cy="523220"/>
          </a:xfrm>
        </p:grpSpPr>
        <p:sp>
          <p:nvSpPr>
            <p:cNvPr id="22" name="타원 21"/>
            <p:cNvSpPr/>
            <p:nvPr/>
          </p:nvSpPr>
          <p:spPr>
            <a:xfrm>
              <a:off x="642910" y="2643182"/>
              <a:ext cx="428628" cy="428628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1002">
              <a:schemeClr val="lt1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71538" y="2571744"/>
              <a:ext cx="63579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i="1" dirty="0" smtClean="0">
                  <a:solidFill>
                    <a:schemeClr val="bg1"/>
                  </a:solidFill>
                </a:rPr>
                <a:t>지방자치단체와의 연계 사업</a:t>
              </a:r>
              <a:endParaRPr lang="en-US" altLang="ko-KR" sz="2800" b="1" i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642910" y="5000636"/>
            <a:ext cx="6786610" cy="523220"/>
            <a:chOff x="642910" y="2571744"/>
            <a:chExt cx="6786610" cy="523220"/>
          </a:xfrm>
        </p:grpSpPr>
        <p:sp>
          <p:nvSpPr>
            <p:cNvPr id="25" name="타원 24"/>
            <p:cNvSpPr/>
            <p:nvPr/>
          </p:nvSpPr>
          <p:spPr>
            <a:xfrm>
              <a:off x="642910" y="2643182"/>
              <a:ext cx="428628" cy="428628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1002">
              <a:schemeClr val="lt1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71538" y="2571744"/>
              <a:ext cx="63579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i="1" dirty="0" smtClean="0">
                  <a:solidFill>
                    <a:schemeClr val="bg1"/>
                  </a:solidFill>
                </a:rPr>
                <a:t>GTEP </a:t>
              </a:r>
              <a:r>
                <a:rPr lang="en-US" altLang="ko-KR" sz="2800" b="1" i="1" dirty="0">
                  <a:solidFill>
                    <a:schemeClr val="bg1"/>
                  </a:solidFill>
                </a:rPr>
                <a:t>8</a:t>
              </a:r>
              <a:r>
                <a:rPr lang="ko-KR" altLang="en-US" sz="2800" b="1" i="1" dirty="0" smtClean="0">
                  <a:solidFill>
                    <a:schemeClr val="bg1"/>
                  </a:solidFill>
                </a:rPr>
                <a:t>기 요원 선발</a:t>
              </a:r>
              <a:endParaRPr lang="en-US" altLang="ko-KR" sz="2800" b="1" i="1" dirty="0" smtClean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214314" y="1574292"/>
            <a:ext cx="8929718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i="1" dirty="0" smtClean="0">
                <a:solidFill>
                  <a:srgbClr val="FFFF00"/>
                </a:solidFill>
              </a:rPr>
              <a:t>공식명칭</a:t>
            </a:r>
            <a:endParaRPr lang="en-US" altLang="ko-KR" sz="2000" b="1" i="1" dirty="0" smtClean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i="1" dirty="0" smtClean="0">
                <a:solidFill>
                  <a:schemeClr val="bg1"/>
                </a:solidFill>
              </a:rPr>
              <a:t>○ 국문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: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글로벌 무역전문가 양성사업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-&gt; </a:t>
            </a:r>
            <a:r>
              <a:rPr lang="ko-KR" altLang="en-US" sz="1600" b="1" i="1" dirty="0" smtClean="0">
                <a:solidFill>
                  <a:srgbClr val="FF0000"/>
                </a:solidFill>
              </a:rPr>
              <a:t>지역특화 청년무역전문가양성사업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으로</a:t>
            </a:r>
            <a:r>
              <a:rPr lang="ko-KR" altLang="en-US" sz="1600" b="1" i="1" dirty="0" smtClean="0">
                <a:solidFill>
                  <a:srgbClr val="FF0000"/>
                </a:solidFill>
              </a:rPr>
              <a:t>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변경</a:t>
            </a:r>
            <a:endParaRPr lang="en-US" altLang="ko-KR" sz="16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i="1" dirty="0" smtClean="0">
                <a:solidFill>
                  <a:schemeClr val="bg1"/>
                </a:solidFill>
              </a:rPr>
              <a:t>○ 영문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: </a:t>
            </a:r>
            <a:r>
              <a:rPr lang="en-US" altLang="ko-KR" sz="1600" b="1" i="1" dirty="0" err="1" smtClean="0">
                <a:solidFill>
                  <a:srgbClr val="FF0000"/>
                </a:solidFill>
              </a:rPr>
              <a:t>G</a:t>
            </a:r>
            <a:r>
              <a:rPr lang="en-US" altLang="ko-KR" sz="1600" b="1" i="1" dirty="0" err="1" smtClean="0">
                <a:solidFill>
                  <a:schemeClr val="bg1"/>
                </a:solidFill>
              </a:rPr>
              <a:t>local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i="1" dirty="0" smtClean="0">
                <a:solidFill>
                  <a:srgbClr val="FF0000"/>
                </a:solidFill>
              </a:rPr>
              <a:t>T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rade </a:t>
            </a:r>
            <a:r>
              <a:rPr lang="en-US" altLang="ko-KR" sz="1600" b="1" i="1" dirty="0" smtClean="0">
                <a:solidFill>
                  <a:srgbClr val="FF0000"/>
                </a:solidFill>
              </a:rPr>
              <a:t>E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xperts incubating </a:t>
            </a:r>
            <a:r>
              <a:rPr lang="en-US" altLang="ko-KR" sz="1600" b="1" i="1" dirty="0" smtClean="0">
                <a:solidFill>
                  <a:srgbClr val="FF0000"/>
                </a:solidFill>
              </a:rPr>
              <a:t>P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rogram (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약어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: </a:t>
            </a:r>
            <a:r>
              <a:rPr lang="en-US" altLang="ko-KR" sz="1600" b="1" i="1" dirty="0" smtClean="0">
                <a:solidFill>
                  <a:srgbClr val="FFFF00"/>
                </a:solidFill>
              </a:rPr>
              <a:t>GTEP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 )</a:t>
            </a:r>
          </a:p>
          <a:p>
            <a:endParaRPr lang="en-US" altLang="ko-KR" sz="800" b="1" i="1" dirty="0">
              <a:solidFill>
                <a:schemeClr val="bg1"/>
              </a:solidFill>
            </a:endParaRPr>
          </a:p>
          <a:p>
            <a:r>
              <a:rPr lang="ko-KR" altLang="en-US" sz="2000" b="1" i="1" dirty="0" smtClean="0">
                <a:solidFill>
                  <a:srgbClr val="FFFF00"/>
                </a:solidFill>
              </a:rPr>
              <a:t>목적</a:t>
            </a:r>
            <a:endParaRPr lang="en-US" altLang="ko-KR" sz="2000" b="1" i="1" dirty="0" smtClean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i="1" dirty="0" smtClean="0">
                <a:solidFill>
                  <a:schemeClr val="bg1"/>
                </a:solidFill>
              </a:rPr>
              <a:t>○ 무역전문인력 양성을 통한 인적 인프라 구축으로 무역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1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조불 조기 달성</a:t>
            </a:r>
            <a:endParaRPr lang="en-US" altLang="ko-KR" sz="16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i="1" dirty="0" smtClean="0">
                <a:solidFill>
                  <a:schemeClr val="bg1"/>
                </a:solidFill>
              </a:rPr>
              <a:t>○ 이론중심 교육을 실무 및 현장중심 교육으로 전환하여 기업요구에 </a:t>
            </a:r>
            <a:endParaRPr lang="en-US" altLang="ko-KR" sz="16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i="1" dirty="0">
                <a:solidFill>
                  <a:schemeClr val="bg1"/>
                </a:solidFill>
              </a:rPr>
              <a:t>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  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부응하는</a:t>
            </a:r>
            <a:r>
              <a:rPr lang="en-US" altLang="ko-KR" sz="1600" b="1" i="1" dirty="0">
                <a:solidFill>
                  <a:schemeClr val="bg1"/>
                </a:solidFill>
              </a:rPr>
              <a:t>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무역인력 양성</a:t>
            </a:r>
            <a:endParaRPr lang="en-US" altLang="ko-KR" sz="1600" b="1" i="1" dirty="0" smtClean="0">
              <a:solidFill>
                <a:schemeClr val="bg1"/>
              </a:solidFill>
            </a:endParaRPr>
          </a:p>
          <a:p>
            <a:endParaRPr lang="en-US" altLang="ko-KR" sz="800" b="1" i="1" dirty="0">
              <a:solidFill>
                <a:schemeClr val="bg1"/>
              </a:solidFill>
            </a:endParaRPr>
          </a:p>
          <a:p>
            <a:r>
              <a:rPr lang="ko-KR" altLang="en-US" sz="2000" b="1" i="1" dirty="0" smtClean="0">
                <a:solidFill>
                  <a:srgbClr val="FFFF00"/>
                </a:solidFill>
              </a:rPr>
              <a:t>추진배경</a:t>
            </a:r>
            <a:endParaRPr lang="en-US" altLang="ko-KR" sz="2000" b="1" i="1" dirty="0" smtClean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i="1" dirty="0" smtClean="0">
                <a:solidFill>
                  <a:schemeClr val="bg1"/>
                </a:solidFill>
              </a:rPr>
              <a:t>○ 정부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-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기업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-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대학의 연계를 통한 전문 무역인력 양성</a:t>
            </a:r>
            <a:endParaRPr lang="en-US" altLang="ko-KR" sz="16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i="1" dirty="0" smtClean="0">
                <a:solidFill>
                  <a:schemeClr val="bg1"/>
                </a:solidFill>
              </a:rPr>
              <a:t>○ 청년무역인력 양성에 대한 업계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/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정부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/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대학의 지속적인 요구 증대</a:t>
            </a:r>
            <a:endParaRPr lang="en-US" altLang="ko-KR" sz="16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i="1" dirty="0" smtClean="0">
                <a:solidFill>
                  <a:schemeClr val="bg1"/>
                </a:solidFill>
              </a:rPr>
              <a:t>○ 글로벌 환경을 리드할 수 있는 전문성과 현장성을 갖춘 무역인력 필요</a:t>
            </a:r>
            <a:endParaRPr lang="en-US" altLang="ko-KR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i="1" dirty="0" smtClean="0">
                <a:solidFill>
                  <a:schemeClr val="bg1"/>
                </a:solidFill>
              </a:rPr>
              <a:t> GTEP 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사업 개요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i="1" dirty="0" smtClean="0">
                <a:solidFill>
                  <a:schemeClr val="bg1"/>
                </a:solidFill>
              </a:rPr>
              <a:t> GTEP 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사업 개요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14314" y="1599204"/>
            <a:ext cx="892971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i="1" dirty="0" smtClean="0">
                <a:solidFill>
                  <a:srgbClr val="FFFF00"/>
                </a:solidFill>
              </a:rPr>
              <a:t>추진방향</a:t>
            </a:r>
            <a:endParaRPr lang="en-US" altLang="ko-KR" sz="2000" b="1" i="1" dirty="0" smtClean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ko-KR" sz="1600" b="1" i="1" dirty="0" smtClean="0">
                <a:solidFill>
                  <a:schemeClr val="bg1"/>
                </a:solidFill>
              </a:rPr>
              <a:t>○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기존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TI (Trade Incubator)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사업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-&gt;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[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글로벌 무역 전문가 양성사업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]</a:t>
            </a:r>
            <a:r>
              <a:rPr lang="ko-KR" altLang="en-US" sz="1600" b="1" i="1" dirty="0">
                <a:solidFill>
                  <a:schemeClr val="bg1"/>
                </a:solidFill>
              </a:rPr>
              <a:t>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-&gt;</a:t>
            </a:r>
          </a:p>
          <a:p>
            <a:pPr>
              <a:lnSpc>
                <a:spcPct val="150000"/>
              </a:lnSpc>
            </a:pPr>
            <a:r>
              <a:rPr lang="en-US" altLang="ko-KR" sz="1600" b="1" i="1" dirty="0">
                <a:solidFill>
                  <a:schemeClr val="bg1"/>
                </a:solidFill>
              </a:rPr>
              <a:t>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  [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지역특화 청년무역전문가양성사업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]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 으로 명칭 변경함에 있어</a:t>
            </a:r>
            <a:r>
              <a:rPr lang="ko-KR" altLang="en-US" sz="1600" b="1" i="1" dirty="0">
                <a:solidFill>
                  <a:schemeClr val="bg1"/>
                </a:solidFill>
              </a:rPr>
              <a:t>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무역인재 양성</a:t>
            </a:r>
            <a:endParaRPr lang="en-US" altLang="ko-KR" sz="16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ko-KR" sz="1600" b="1" i="1" dirty="0" smtClean="0">
                <a:solidFill>
                  <a:schemeClr val="bg1"/>
                </a:solidFill>
              </a:rPr>
              <a:t>○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사업기간을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1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년으로 설계하여 요원의 전문성 강화</a:t>
            </a:r>
            <a:endParaRPr lang="en-US" altLang="ko-KR" sz="16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ko-KR" sz="1600" b="1" i="1" dirty="0" smtClean="0">
                <a:solidFill>
                  <a:schemeClr val="bg1"/>
                </a:solidFill>
              </a:rPr>
              <a:t>○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사업지원 대상을 전국단위로 광역화</a:t>
            </a:r>
            <a:r>
              <a:rPr lang="en-US" altLang="ko-KR" sz="1600" b="1" i="1" dirty="0">
                <a:solidFill>
                  <a:schemeClr val="bg1"/>
                </a:solidFill>
              </a:rPr>
              <a:t>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– 7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기 사업 전국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24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개 대학 사업진행</a:t>
            </a:r>
            <a:endParaRPr lang="en-US" altLang="ko-KR" sz="16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282" y="3571876"/>
            <a:ext cx="89297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i="1" dirty="0" smtClean="0">
                <a:solidFill>
                  <a:srgbClr val="FFFF00"/>
                </a:solidFill>
              </a:rPr>
              <a:t>추진체계</a:t>
            </a:r>
            <a:endParaRPr lang="en-US" altLang="ko-KR" sz="2000" b="1" i="1" dirty="0" smtClean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ko-KR" sz="1600" b="1" i="1" dirty="0" smtClean="0">
                <a:solidFill>
                  <a:schemeClr val="bg1"/>
                </a:solidFill>
              </a:rPr>
              <a:t>○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전국 대학을 대상으로 하는 산학 </a:t>
            </a:r>
            <a:r>
              <a:rPr lang="ko-KR" altLang="en-US" sz="1600" b="1" i="1" dirty="0" err="1" smtClean="0">
                <a:solidFill>
                  <a:schemeClr val="bg1"/>
                </a:solidFill>
              </a:rPr>
              <a:t>연계형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 무역인력 양성사업</a:t>
            </a:r>
            <a:endParaRPr lang="en-US" altLang="ko-KR" sz="16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ko-KR" sz="1600" b="1" i="1" dirty="0" smtClean="0">
                <a:solidFill>
                  <a:schemeClr val="bg1"/>
                </a:solidFill>
              </a:rPr>
              <a:t>○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산업통상자원</a:t>
            </a:r>
            <a:r>
              <a:rPr lang="ko-KR" altLang="en-US" sz="1600" b="1" i="1" dirty="0">
                <a:solidFill>
                  <a:schemeClr val="bg1"/>
                </a:solidFill>
              </a:rPr>
              <a:t>부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(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전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,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지식경제</a:t>
            </a:r>
            <a:r>
              <a:rPr lang="ko-KR" altLang="en-US" sz="1600" b="1" i="1" dirty="0">
                <a:solidFill>
                  <a:schemeClr val="bg1"/>
                </a:solidFill>
              </a:rPr>
              <a:t>부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) :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사업총괄</a:t>
            </a:r>
            <a:endParaRPr lang="en-US" altLang="ko-KR" sz="16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ko-KR" sz="1600" b="1" i="1" dirty="0" smtClean="0">
                <a:solidFill>
                  <a:schemeClr val="bg1"/>
                </a:solidFill>
              </a:rPr>
              <a:t>○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한국무역협회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(KITA) :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사업운영 및 집행 </a:t>
            </a:r>
            <a:r>
              <a:rPr lang="en-US" altLang="ko-KR" sz="1600" b="1" i="1" dirty="0">
                <a:solidFill>
                  <a:schemeClr val="bg1"/>
                </a:solidFill>
              </a:rPr>
              <a:t>[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기본교육실시</a:t>
            </a:r>
            <a:r>
              <a:rPr lang="en-US" altLang="ko-KR" sz="1600" b="1" i="1" dirty="0">
                <a:solidFill>
                  <a:schemeClr val="bg1"/>
                </a:solidFill>
              </a:rPr>
              <a:t>]</a:t>
            </a:r>
            <a:endParaRPr lang="en-US" altLang="ko-KR" sz="16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ko-KR" sz="1600" b="1" i="1" dirty="0" smtClean="0">
                <a:solidFill>
                  <a:schemeClr val="bg1"/>
                </a:solidFill>
              </a:rPr>
              <a:t>○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사업단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(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각 대학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) :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사업단운영 및 사업참여 </a:t>
            </a:r>
            <a:r>
              <a:rPr lang="en-US" altLang="ko-KR" sz="1600" b="1" i="1" dirty="0">
                <a:solidFill>
                  <a:schemeClr val="bg1"/>
                </a:solidFill>
              </a:rPr>
              <a:t>[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심화교육실시</a:t>
            </a:r>
            <a:r>
              <a:rPr lang="en-US" altLang="ko-KR" sz="1600" b="1" i="1" dirty="0">
                <a:solidFill>
                  <a:schemeClr val="bg1"/>
                </a:solidFill>
              </a:rPr>
              <a:t>]</a:t>
            </a:r>
            <a:endParaRPr lang="en-US" altLang="ko-KR" sz="16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ko-KR" sz="1600" b="1" i="1" dirty="0" smtClean="0">
                <a:solidFill>
                  <a:schemeClr val="bg1"/>
                </a:solidFill>
              </a:rPr>
              <a:t>○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 EC21 :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현장무역실습 </a:t>
            </a:r>
            <a:r>
              <a:rPr lang="en-US" altLang="ko-KR" sz="1600" b="1" i="1" dirty="0">
                <a:solidFill>
                  <a:schemeClr val="bg1"/>
                </a:solidFill>
              </a:rPr>
              <a:t>[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현장교육실시</a:t>
            </a:r>
            <a:r>
              <a:rPr lang="en-US" altLang="ko-KR" sz="1600" b="1" i="1" dirty="0">
                <a:solidFill>
                  <a:schemeClr val="bg1"/>
                </a:solidFill>
              </a:rPr>
              <a:t>]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214314" y="1421675"/>
            <a:ext cx="89297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i="1" dirty="0" smtClean="0">
                <a:solidFill>
                  <a:srgbClr val="FF0000"/>
                </a:solidFill>
                <a:sym typeface="Symbol"/>
              </a:rPr>
              <a:t> </a:t>
            </a:r>
            <a:r>
              <a:rPr lang="ko-KR" altLang="en-US" b="1" i="1" dirty="0" smtClean="0">
                <a:solidFill>
                  <a:schemeClr val="bg1"/>
                </a:solidFill>
              </a:rPr>
              <a:t>사무실 </a:t>
            </a:r>
            <a:r>
              <a:rPr lang="en-US" altLang="ko-KR" b="1" i="1" dirty="0" smtClean="0">
                <a:solidFill>
                  <a:schemeClr val="bg1"/>
                </a:solidFill>
              </a:rPr>
              <a:t>: </a:t>
            </a:r>
            <a:r>
              <a:rPr lang="ko-KR" altLang="en-US" b="1" i="1" dirty="0" smtClean="0">
                <a:solidFill>
                  <a:schemeClr val="bg1"/>
                </a:solidFill>
              </a:rPr>
              <a:t>경상대학 </a:t>
            </a:r>
            <a:r>
              <a:rPr lang="en-US" altLang="ko-KR" b="1" i="1" dirty="0" smtClean="0">
                <a:solidFill>
                  <a:schemeClr val="bg1"/>
                </a:solidFill>
              </a:rPr>
              <a:t>2</a:t>
            </a:r>
            <a:r>
              <a:rPr lang="ko-KR" altLang="en-US" b="1" i="1" dirty="0" smtClean="0">
                <a:solidFill>
                  <a:schemeClr val="bg1"/>
                </a:solidFill>
              </a:rPr>
              <a:t>층 </a:t>
            </a:r>
            <a:r>
              <a:rPr lang="en-US" altLang="ko-KR" b="1" i="1" dirty="0" smtClean="0">
                <a:solidFill>
                  <a:schemeClr val="bg1"/>
                </a:solidFill>
              </a:rPr>
              <a:t>50223 – GTEP </a:t>
            </a:r>
            <a:r>
              <a:rPr lang="ko-KR" altLang="en-US" b="1" i="1" dirty="0" smtClean="0">
                <a:solidFill>
                  <a:schemeClr val="bg1"/>
                </a:solidFill>
              </a:rPr>
              <a:t>사업단</a:t>
            </a:r>
            <a:endParaRPr lang="en-US" altLang="ko-KR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b="1" i="1" dirty="0" smtClean="0">
                <a:solidFill>
                  <a:srgbClr val="FF0000"/>
                </a:solidFill>
                <a:sym typeface="Symbol"/>
              </a:rPr>
              <a:t> </a:t>
            </a:r>
            <a:r>
              <a:rPr lang="ko-KR" altLang="en-US" b="1" i="1" dirty="0" smtClean="0">
                <a:solidFill>
                  <a:schemeClr val="bg1"/>
                </a:solidFill>
              </a:rPr>
              <a:t>사업 단장 </a:t>
            </a:r>
            <a:r>
              <a:rPr lang="en-US" altLang="ko-KR" b="1" i="1" dirty="0" smtClean="0">
                <a:solidFill>
                  <a:schemeClr val="bg1"/>
                </a:solidFill>
              </a:rPr>
              <a:t>:  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은</a:t>
            </a:r>
            <a:r>
              <a:rPr lang="ko-KR" altLang="en-US" b="1" i="1" dirty="0" err="1">
                <a:solidFill>
                  <a:schemeClr val="bg1"/>
                </a:solidFill>
              </a:rPr>
              <a:t>웅</a:t>
            </a:r>
            <a:r>
              <a:rPr lang="ko-KR" altLang="en-US" b="1" i="1" dirty="0" smtClean="0">
                <a:solidFill>
                  <a:schemeClr val="bg1"/>
                </a:solidFill>
              </a:rPr>
              <a:t> 교수 </a:t>
            </a:r>
            <a:r>
              <a:rPr lang="en-US" altLang="ko-KR" b="1" i="1" dirty="0" smtClean="0">
                <a:solidFill>
                  <a:schemeClr val="bg1"/>
                </a:solidFill>
              </a:rPr>
              <a:t>(</a:t>
            </a:r>
            <a:r>
              <a:rPr lang="ko-KR" altLang="en-US" b="1" i="1" dirty="0" smtClean="0">
                <a:solidFill>
                  <a:schemeClr val="bg1"/>
                </a:solidFill>
              </a:rPr>
              <a:t>무역</a:t>
            </a:r>
            <a:r>
              <a:rPr lang="en-US" altLang="ko-KR" b="1" i="1" dirty="0" smtClean="0">
                <a:solidFill>
                  <a:schemeClr val="bg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b="1" i="1" dirty="0">
                <a:solidFill>
                  <a:srgbClr val="FF0000"/>
                </a:solidFill>
                <a:sym typeface="Symbol"/>
              </a:rPr>
              <a:t>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지도 교수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: 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최장우 교수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(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무역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), </a:t>
            </a:r>
            <a:r>
              <a:rPr lang="ko-KR" altLang="en-US" sz="1600" b="1" i="1" dirty="0" err="1" smtClean="0">
                <a:solidFill>
                  <a:schemeClr val="bg1"/>
                </a:solidFill>
              </a:rPr>
              <a:t>신한동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 교수 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(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무역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),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신윤</a:t>
            </a:r>
            <a:r>
              <a:rPr lang="ko-KR" altLang="en-US" sz="1600" b="1" i="1" dirty="0">
                <a:solidFill>
                  <a:schemeClr val="bg1"/>
                </a:solidFill>
              </a:rPr>
              <a:t>식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 </a:t>
            </a:r>
            <a:r>
              <a:rPr lang="ko-KR" altLang="en-US" sz="1600" b="1" i="1" dirty="0">
                <a:solidFill>
                  <a:schemeClr val="bg1"/>
                </a:solidFill>
              </a:rPr>
              <a:t>교수 </a:t>
            </a:r>
            <a:r>
              <a:rPr lang="en-US" altLang="ko-KR" sz="1600" b="1" i="1" dirty="0">
                <a:solidFill>
                  <a:schemeClr val="bg1"/>
                </a:solidFill>
              </a:rPr>
              <a:t>(</a:t>
            </a:r>
            <a:r>
              <a:rPr lang="ko-KR" altLang="en-US" sz="1600" b="1" i="1" dirty="0">
                <a:solidFill>
                  <a:schemeClr val="bg1"/>
                </a:solidFill>
              </a:rPr>
              <a:t>무역</a:t>
            </a:r>
            <a:r>
              <a:rPr lang="en-US" altLang="ko-KR" sz="1600" b="1" i="1" dirty="0" smtClean="0">
                <a:solidFill>
                  <a:schemeClr val="bg1"/>
                </a:solidFill>
              </a:rPr>
              <a:t>), 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한기</a:t>
            </a:r>
            <a:r>
              <a:rPr lang="ko-KR" altLang="en-US" sz="1600" b="1" i="1" dirty="0">
                <a:solidFill>
                  <a:schemeClr val="bg1"/>
                </a:solidFill>
              </a:rPr>
              <a:t>문</a:t>
            </a:r>
            <a:r>
              <a:rPr lang="ko-KR" altLang="en-US" sz="1600" b="1" i="1" dirty="0" smtClean="0">
                <a:solidFill>
                  <a:schemeClr val="bg1"/>
                </a:solidFill>
              </a:rPr>
              <a:t> 교수 </a:t>
            </a:r>
            <a:r>
              <a:rPr lang="en-US" altLang="ko-KR" sz="1600" b="1" i="1" dirty="0">
                <a:solidFill>
                  <a:schemeClr val="bg1"/>
                </a:solidFill>
              </a:rPr>
              <a:t>(</a:t>
            </a:r>
            <a:r>
              <a:rPr lang="ko-KR" altLang="en-US" sz="1600" b="1" i="1" dirty="0">
                <a:solidFill>
                  <a:schemeClr val="bg1"/>
                </a:solidFill>
              </a:rPr>
              <a:t>무역</a:t>
            </a:r>
            <a:r>
              <a:rPr lang="en-US" altLang="ko-KR" sz="1600" b="1" i="1" dirty="0">
                <a:solidFill>
                  <a:schemeClr val="bg1"/>
                </a:solidFill>
              </a:rPr>
              <a:t>)</a:t>
            </a:r>
            <a:r>
              <a:rPr lang="en-US" altLang="ko-KR" b="1" i="1" dirty="0" smtClean="0">
                <a:solidFill>
                  <a:schemeClr val="bg1"/>
                </a:solidFill>
              </a:rPr>
              <a:t> </a:t>
            </a:r>
            <a:r>
              <a:rPr lang="ko-KR" altLang="en-US" b="1" i="1" dirty="0" smtClean="0">
                <a:solidFill>
                  <a:srgbClr val="FF0000"/>
                </a:solidFill>
                <a:sym typeface="Symbol"/>
              </a:rPr>
              <a:t> </a:t>
            </a:r>
            <a:endParaRPr lang="en-US" altLang="ko-KR" b="1" i="1" dirty="0" smtClean="0">
              <a:solidFill>
                <a:srgbClr val="FF0000"/>
              </a:solidFill>
              <a:sym typeface="Symbol"/>
            </a:endParaRPr>
          </a:p>
          <a:p>
            <a:pPr>
              <a:lnSpc>
                <a:spcPct val="150000"/>
              </a:lnSpc>
            </a:pPr>
            <a:r>
              <a:rPr lang="ko-KR" altLang="en-US" b="1" i="1" dirty="0" smtClean="0">
                <a:solidFill>
                  <a:srgbClr val="FF0000"/>
                </a:solidFill>
                <a:sym typeface="Symbol"/>
              </a:rPr>
              <a:t> </a:t>
            </a:r>
            <a:r>
              <a:rPr lang="ko-KR" altLang="en-US" b="1" i="1" dirty="0" smtClean="0">
                <a:solidFill>
                  <a:schemeClr val="bg1"/>
                </a:solidFill>
                <a:sym typeface="Symbol"/>
              </a:rPr>
              <a:t>지원 팀장</a:t>
            </a:r>
            <a:r>
              <a:rPr lang="ko-KR" altLang="en-US" b="1" i="1" dirty="0" smtClean="0">
                <a:solidFill>
                  <a:schemeClr val="bg1"/>
                </a:solidFill>
              </a:rPr>
              <a:t> </a:t>
            </a:r>
            <a:r>
              <a:rPr lang="en-US" altLang="ko-KR" b="1" i="1" dirty="0">
                <a:solidFill>
                  <a:schemeClr val="bg1"/>
                </a:solidFill>
              </a:rPr>
              <a:t>: 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방순임</a:t>
            </a:r>
            <a:r>
              <a:rPr lang="ko-KR" altLang="en-US" b="1" i="1" dirty="0" smtClean="0">
                <a:solidFill>
                  <a:schemeClr val="bg1"/>
                </a:solidFill>
              </a:rPr>
              <a:t> </a:t>
            </a:r>
            <a:endParaRPr lang="en-US" altLang="ko-KR" b="1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b="1" i="1" dirty="0" smtClean="0">
                <a:solidFill>
                  <a:srgbClr val="FF0000"/>
                </a:solidFill>
                <a:sym typeface="Symbol"/>
              </a:rPr>
              <a:t></a:t>
            </a:r>
            <a:r>
              <a:rPr lang="en-US" altLang="ko-KR" b="1" i="1" dirty="0" smtClean="0">
                <a:solidFill>
                  <a:schemeClr val="bg1"/>
                </a:solidFill>
              </a:rPr>
              <a:t> </a:t>
            </a:r>
            <a:r>
              <a:rPr lang="ko-KR" altLang="en-US" b="1" i="1" dirty="0" smtClean="0">
                <a:solidFill>
                  <a:schemeClr val="bg1"/>
                </a:solidFill>
              </a:rPr>
              <a:t>사업 본부장 </a:t>
            </a:r>
            <a:r>
              <a:rPr lang="en-US" altLang="ko-KR" b="1" i="1" dirty="0" smtClean="0">
                <a:solidFill>
                  <a:schemeClr val="bg1"/>
                </a:solidFill>
              </a:rPr>
              <a:t>: </a:t>
            </a:r>
            <a:r>
              <a:rPr lang="ko-KR" altLang="en-US" b="1" i="1" dirty="0" smtClean="0">
                <a:solidFill>
                  <a:schemeClr val="bg1"/>
                </a:solidFill>
              </a:rPr>
              <a:t>이경</a:t>
            </a:r>
            <a:r>
              <a:rPr lang="ko-KR" altLang="en-US" b="1" i="1" dirty="0">
                <a:solidFill>
                  <a:schemeClr val="bg1"/>
                </a:solidFill>
              </a:rPr>
              <a:t>근</a:t>
            </a:r>
            <a:r>
              <a:rPr lang="ko-KR" altLang="en-US" b="1" i="1" dirty="0" smtClean="0">
                <a:solidFill>
                  <a:schemeClr val="bg1"/>
                </a:solidFill>
              </a:rPr>
              <a:t> </a:t>
            </a:r>
            <a:r>
              <a:rPr lang="en-US" altLang="ko-KR" b="1" i="1" dirty="0">
                <a:solidFill>
                  <a:schemeClr val="bg1"/>
                </a:solidFill>
              </a:rPr>
              <a:t>(</a:t>
            </a:r>
            <a:r>
              <a:rPr lang="ko-KR" altLang="en-US" b="1" i="1" dirty="0">
                <a:solidFill>
                  <a:schemeClr val="bg1"/>
                </a:solidFill>
              </a:rPr>
              <a:t>무역</a:t>
            </a:r>
            <a:r>
              <a:rPr lang="en-US" altLang="ko-KR" b="1" i="1" dirty="0">
                <a:solidFill>
                  <a:schemeClr val="bg1"/>
                </a:solidFill>
              </a:rPr>
              <a:t>), </a:t>
            </a:r>
            <a:r>
              <a:rPr lang="ko-KR" altLang="en-US" b="1" i="1" dirty="0" smtClean="0">
                <a:solidFill>
                  <a:schemeClr val="bg1"/>
                </a:solidFill>
              </a:rPr>
              <a:t>유성</a:t>
            </a:r>
            <a:r>
              <a:rPr lang="ko-KR" altLang="en-US" b="1" i="1" dirty="0">
                <a:solidFill>
                  <a:schemeClr val="bg1"/>
                </a:solidFill>
              </a:rPr>
              <a:t>민</a:t>
            </a:r>
            <a:r>
              <a:rPr lang="en-US" altLang="ko-KR" b="1" i="1" dirty="0" smtClean="0">
                <a:solidFill>
                  <a:schemeClr val="bg1"/>
                </a:solidFill>
              </a:rPr>
              <a:t>(</a:t>
            </a:r>
            <a:r>
              <a:rPr lang="ko-KR" altLang="en-US" b="1" i="1" dirty="0" smtClean="0">
                <a:solidFill>
                  <a:schemeClr val="bg1"/>
                </a:solidFill>
              </a:rPr>
              <a:t>영어영</a:t>
            </a:r>
            <a:r>
              <a:rPr lang="ko-KR" altLang="en-US" b="1" i="1" dirty="0">
                <a:solidFill>
                  <a:schemeClr val="bg1"/>
                </a:solidFill>
              </a:rPr>
              <a:t>문</a:t>
            </a:r>
            <a:r>
              <a:rPr lang="en-US" altLang="ko-KR" b="1" i="1" dirty="0" smtClean="0">
                <a:solidFill>
                  <a:schemeClr val="bg1"/>
                </a:solidFill>
              </a:rPr>
              <a:t>)</a:t>
            </a:r>
            <a:endParaRPr lang="en-US" altLang="ko-KR" b="1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b="1" i="1" dirty="0" smtClean="0">
                <a:solidFill>
                  <a:srgbClr val="FF0000"/>
                </a:solidFill>
                <a:sym typeface="Symbol"/>
              </a:rPr>
              <a:t></a:t>
            </a:r>
            <a:r>
              <a:rPr lang="en-US" altLang="ko-KR" b="1" i="1" dirty="0" smtClean="0">
                <a:solidFill>
                  <a:schemeClr val="bg1"/>
                </a:solidFill>
              </a:rPr>
              <a:t> </a:t>
            </a:r>
            <a:r>
              <a:rPr lang="ko-KR" altLang="en-US" b="1" i="1" dirty="0" smtClean="0">
                <a:solidFill>
                  <a:schemeClr val="bg1"/>
                </a:solidFill>
              </a:rPr>
              <a:t>사업 요원 </a:t>
            </a:r>
            <a:r>
              <a:rPr lang="en-US" altLang="ko-KR" b="1" i="1" dirty="0" smtClean="0">
                <a:solidFill>
                  <a:schemeClr val="bg1"/>
                </a:solidFill>
              </a:rPr>
              <a:t>: 7</a:t>
            </a:r>
            <a:r>
              <a:rPr lang="ko-KR" altLang="en-US" b="1" i="1" dirty="0" smtClean="0">
                <a:solidFill>
                  <a:schemeClr val="bg1"/>
                </a:solidFill>
              </a:rPr>
              <a:t>기 사업  </a:t>
            </a:r>
            <a:r>
              <a:rPr lang="en-US" altLang="ko-KR" b="1" i="1" dirty="0">
                <a:solidFill>
                  <a:schemeClr val="bg1"/>
                </a:solidFill>
              </a:rPr>
              <a:t>5</a:t>
            </a:r>
            <a:r>
              <a:rPr lang="ko-KR" altLang="en-US" b="1" i="1" dirty="0" smtClean="0">
                <a:solidFill>
                  <a:schemeClr val="bg1"/>
                </a:solidFill>
              </a:rPr>
              <a:t>개 팀 </a:t>
            </a:r>
            <a:r>
              <a:rPr lang="en-US" altLang="ko-KR" b="1" i="1" dirty="0" smtClean="0">
                <a:solidFill>
                  <a:schemeClr val="bg1"/>
                </a:solidFill>
              </a:rPr>
              <a:t>38</a:t>
            </a:r>
            <a:r>
              <a:rPr lang="ko-KR" altLang="en-US" b="1" i="1" dirty="0" smtClean="0">
                <a:solidFill>
                  <a:schemeClr val="bg1"/>
                </a:solidFill>
              </a:rPr>
              <a:t>명의 글로벌 요원이 활동 중에 있음</a:t>
            </a:r>
            <a:endParaRPr lang="en-US" altLang="ko-KR" b="1" i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1" dirty="0" smtClean="0">
                <a:solidFill>
                  <a:schemeClr val="bg1"/>
                </a:solidFill>
              </a:rPr>
              <a:t>한남대학교 </a:t>
            </a:r>
            <a:r>
              <a:rPr lang="en-US" altLang="ko-KR" sz="2800" b="1" i="1" dirty="0" smtClean="0">
                <a:solidFill>
                  <a:schemeClr val="bg1"/>
                </a:solidFill>
              </a:rPr>
              <a:t>GTEP 7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기 사업단 현황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" descr="C:\Documents and Settings\GTEP-1\My Documents\네이트온 받은 파일\59716_435224819899031_1886862373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78" y="3876237"/>
            <a:ext cx="2997754" cy="18570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Documents and Settings\GTEP-1\My Documents\네이트온 받은 파일\535487_435224853232361_1822515990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098" y="3876237"/>
            <a:ext cx="2997756" cy="18570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Documents and Settings\GTEP-1\My Documents\네이트온 받은 파일\537597_435224839899029_10723466_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876237"/>
            <a:ext cx="3024336" cy="18570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1" dirty="0" smtClean="0">
                <a:solidFill>
                  <a:schemeClr val="bg1"/>
                </a:solidFill>
              </a:rPr>
              <a:t>한남대학교 </a:t>
            </a:r>
            <a:r>
              <a:rPr lang="en-US" altLang="ko-KR" sz="2800" b="1" i="1" dirty="0" smtClean="0">
                <a:solidFill>
                  <a:schemeClr val="bg1"/>
                </a:solidFill>
              </a:rPr>
              <a:t>GTEP 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사업단 실적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7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85720" y="1700808"/>
            <a:ext cx="8572560" cy="388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Font typeface="Symbol"/>
              <a:buChar char="·"/>
            </a:pPr>
            <a:r>
              <a:rPr lang="ko-KR" altLang="en-US" sz="2000" b="1" i="1" dirty="0" smtClean="0">
                <a:solidFill>
                  <a:schemeClr val="bg1"/>
                </a:solidFill>
              </a:rPr>
              <a:t>국내 </a:t>
            </a:r>
            <a:r>
              <a:rPr lang="ko-KR" altLang="en-US" sz="2000" b="1" i="1" dirty="0">
                <a:solidFill>
                  <a:schemeClr val="bg1"/>
                </a:solidFill>
              </a:rPr>
              <a:t>전시회 참가</a:t>
            </a:r>
            <a:r>
              <a:rPr lang="en-US" altLang="ko-KR" sz="2000" b="1" i="1" dirty="0">
                <a:solidFill>
                  <a:schemeClr val="bg1"/>
                </a:solidFill>
              </a:rPr>
              <a:t>: </a:t>
            </a:r>
            <a:r>
              <a:rPr lang="en-US" altLang="ko-KR" sz="2000" b="1" i="1" dirty="0">
                <a:solidFill>
                  <a:srgbClr val="FFFF00"/>
                </a:solidFill>
              </a:rPr>
              <a:t>7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회 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(9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개 </a:t>
            </a:r>
            <a:r>
              <a:rPr lang="ko-KR" altLang="en-US" sz="2000" b="1" i="1" dirty="0">
                <a:solidFill>
                  <a:srgbClr val="FFFF00"/>
                </a:solidFill>
              </a:rPr>
              <a:t>업체 </a:t>
            </a:r>
            <a:r>
              <a:rPr lang="en-US" altLang="ko-KR" sz="2000" b="1" i="1" dirty="0">
                <a:solidFill>
                  <a:srgbClr val="FFFF00"/>
                </a:solidFill>
              </a:rPr>
              <a:t>/ 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56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명 </a:t>
            </a:r>
            <a:r>
              <a:rPr lang="ko-KR" altLang="en-US" sz="2000" b="1" i="1" dirty="0">
                <a:solidFill>
                  <a:srgbClr val="FFFF00"/>
                </a:solidFill>
              </a:rPr>
              <a:t>참가</a:t>
            </a:r>
            <a:r>
              <a:rPr lang="en-US" altLang="ko-KR" sz="2000" b="1" i="1" dirty="0">
                <a:solidFill>
                  <a:srgbClr val="FFFF00"/>
                </a:solidFill>
              </a:rPr>
              <a:t>)</a:t>
            </a:r>
          </a:p>
          <a:p>
            <a:pPr>
              <a:spcBef>
                <a:spcPts val="1000"/>
              </a:spcBef>
            </a:pPr>
            <a:r>
              <a:rPr lang="ko-KR" altLang="en-US" sz="2000" b="1" i="1" dirty="0">
                <a:solidFill>
                  <a:srgbClr val="FF0000"/>
                </a:solidFill>
                <a:sym typeface="Symbol"/>
              </a:rPr>
              <a:t></a:t>
            </a:r>
            <a:r>
              <a:rPr lang="ko-KR" altLang="en-US" sz="2000" b="1" i="1" dirty="0">
                <a:solidFill>
                  <a:schemeClr val="bg1"/>
                </a:solidFill>
                <a:sym typeface="Symbol"/>
              </a:rPr>
              <a:t> </a:t>
            </a:r>
            <a:r>
              <a:rPr lang="ko-KR" altLang="en-US" sz="2000" b="1" i="1" dirty="0">
                <a:solidFill>
                  <a:schemeClr val="bg1"/>
                </a:solidFill>
              </a:rPr>
              <a:t>해외 전시회 참가</a:t>
            </a:r>
            <a:r>
              <a:rPr lang="en-US" altLang="ko-KR" sz="2000" b="1" i="1" dirty="0">
                <a:solidFill>
                  <a:schemeClr val="bg1"/>
                </a:solidFill>
              </a:rPr>
              <a:t>: 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12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회 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(</a:t>
            </a:r>
            <a:r>
              <a:rPr lang="en-US" altLang="ko-KR" sz="2000" b="1" i="1" dirty="0">
                <a:solidFill>
                  <a:srgbClr val="FFFF00"/>
                </a:solidFill>
              </a:rPr>
              <a:t>5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개국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 / 20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개 </a:t>
            </a:r>
            <a:r>
              <a:rPr lang="ko-KR" altLang="en-US" sz="2000" b="1" i="1" dirty="0">
                <a:solidFill>
                  <a:srgbClr val="FFFF00"/>
                </a:solidFill>
              </a:rPr>
              <a:t>업체 </a:t>
            </a:r>
            <a:r>
              <a:rPr lang="en-US" altLang="ko-KR" sz="2000" b="1" i="1" dirty="0">
                <a:solidFill>
                  <a:srgbClr val="FFFF00"/>
                </a:solidFill>
              </a:rPr>
              <a:t>/ 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35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명 </a:t>
            </a:r>
            <a:r>
              <a:rPr lang="ko-KR" altLang="en-US" sz="2000" b="1" i="1" dirty="0">
                <a:solidFill>
                  <a:srgbClr val="FFFF00"/>
                </a:solidFill>
              </a:rPr>
              <a:t>참가</a:t>
            </a:r>
            <a:r>
              <a:rPr lang="en-US" altLang="ko-KR" sz="2000" b="1" i="1" dirty="0">
                <a:solidFill>
                  <a:srgbClr val="FFFF00"/>
                </a:solidFill>
              </a:rPr>
              <a:t>)</a:t>
            </a:r>
          </a:p>
          <a:p>
            <a:pPr>
              <a:spcBef>
                <a:spcPts val="1000"/>
              </a:spcBef>
            </a:pPr>
            <a:r>
              <a:rPr lang="ko-KR" altLang="en-US" sz="2000" b="1" i="1" dirty="0">
                <a:solidFill>
                  <a:srgbClr val="FF0000"/>
                </a:solidFill>
                <a:sym typeface="Symbol"/>
              </a:rPr>
              <a:t>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수출 </a:t>
            </a:r>
            <a:r>
              <a:rPr lang="ko-KR" altLang="en-US" sz="2000" b="1" i="1" dirty="0" err="1">
                <a:solidFill>
                  <a:schemeClr val="bg1"/>
                </a:solidFill>
              </a:rPr>
              <a:t>상담회</a:t>
            </a:r>
            <a:r>
              <a:rPr lang="ko-KR" altLang="en-US" sz="2000" b="1" i="1" dirty="0">
                <a:solidFill>
                  <a:schemeClr val="bg1"/>
                </a:solidFill>
              </a:rPr>
              <a:t> 진행 및 통역</a:t>
            </a:r>
            <a:r>
              <a:rPr lang="en-US" altLang="ko-KR" sz="2000" b="1" i="1" dirty="0">
                <a:solidFill>
                  <a:schemeClr val="bg1"/>
                </a:solidFill>
              </a:rPr>
              <a:t>: </a:t>
            </a:r>
            <a:r>
              <a:rPr lang="en-US" altLang="ko-KR" sz="2000" b="1" i="1" dirty="0">
                <a:solidFill>
                  <a:srgbClr val="FFFF00"/>
                </a:solidFill>
              </a:rPr>
              <a:t>3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회 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(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한국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,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베트남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,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홍콩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)</a:t>
            </a:r>
            <a:endParaRPr lang="en-US" altLang="ko-KR" sz="2000" b="1" i="1" dirty="0">
              <a:solidFill>
                <a:srgbClr val="FFFF00"/>
              </a:solidFill>
            </a:endParaRPr>
          </a:p>
          <a:p>
            <a:pPr>
              <a:spcBef>
                <a:spcPts val="1000"/>
              </a:spcBef>
            </a:pPr>
            <a:r>
              <a:rPr lang="ko-KR" altLang="en-US" sz="2000" b="1" i="1" dirty="0">
                <a:solidFill>
                  <a:srgbClr val="FF0000"/>
                </a:solidFill>
                <a:sym typeface="Symbol"/>
              </a:rPr>
              <a:t></a:t>
            </a:r>
            <a:r>
              <a:rPr lang="ko-KR" altLang="en-US" sz="2000" b="1" i="1" dirty="0">
                <a:solidFill>
                  <a:schemeClr val="bg1"/>
                </a:solidFill>
                <a:sym typeface="Symbol"/>
              </a:rPr>
              <a:t> </a:t>
            </a:r>
            <a:r>
              <a:rPr lang="ko-KR" altLang="en-US" sz="2000" b="1" i="1" dirty="0">
                <a:solidFill>
                  <a:schemeClr val="bg1"/>
                </a:solidFill>
              </a:rPr>
              <a:t>무역실무 특화 교육</a:t>
            </a:r>
            <a:r>
              <a:rPr lang="en-US" altLang="ko-KR" sz="2000" b="1" i="1" dirty="0">
                <a:solidFill>
                  <a:schemeClr val="bg1"/>
                </a:solidFill>
              </a:rPr>
              <a:t>: </a:t>
            </a:r>
            <a:r>
              <a:rPr lang="en-US" altLang="ko-KR" sz="2000" b="1" i="1" dirty="0">
                <a:solidFill>
                  <a:srgbClr val="FFFF00"/>
                </a:solidFill>
              </a:rPr>
              <a:t>8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회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(EC21, 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특강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, 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유통관리사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, FTA </a:t>
            </a:r>
            <a:r>
              <a:rPr lang="ko-KR" altLang="en-US" sz="2000" b="1" i="1" dirty="0" err="1" smtClean="0">
                <a:solidFill>
                  <a:srgbClr val="FFFF00"/>
                </a:solidFill>
              </a:rPr>
              <a:t>수출인증자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 등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)</a:t>
            </a:r>
            <a:endParaRPr lang="en-US" altLang="ko-KR" sz="2000" b="1" i="1" dirty="0">
              <a:solidFill>
                <a:srgbClr val="FFFF00"/>
              </a:solidFill>
            </a:endParaRPr>
          </a:p>
          <a:p>
            <a:pPr>
              <a:spcBef>
                <a:spcPts val="1000"/>
              </a:spcBef>
            </a:pPr>
            <a:r>
              <a:rPr lang="ko-KR" altLang="en-US" sz="2000" b="1" i="1" dirty="0">
                <a:solidFill>
                  <a:srgbClr val="FF0000"/>
                </a:solidFill>
                <a:sym typeface="Symbol"/>
              </a:rPr>
              <a:t> </a:t>
            </a:r>
            <a:r>
              <a:rPr lang="ko-KR" altLang="en-US" sz="2000" b="1" i="1" dirty="0">
                <a:solidFill>
                  <a:schemeClr val="bg1"/>
                </a:solidFill>
              </a:rPr>
              <a:t>외국어 특화 교육</a:t>
            </a:r>
            <a:r>
              <a:rPr lang="en-US" altLang="ko-KR" sz="2000" b="1" i="1" dirty="0">
                <a:solidFill>
                  <a:schemeClr val="bg1"/>
                </a:solidFill>
              </a:rPr>
              <a:t>: </a:t>
            </a:r>
            <a:r>
              <a:rPr lang="en-US" altLang="ko-KR" sz="2000" b="1" i="1" dirty="0">
                <a:solidFill>
                  <a:srgbClr val="FFFF00"/>
                </a:solidFill>
              </a:rPr>
              <a:t>2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회 </a:t>
            </a:r>
            <a:r>
              <a:rPr lang="en-US" altLang="ko-KR" sz="2000" b="1" i="1" dirty="0">
                <a:solidFill>
                  <a:srgbClr val="FFFF00"/>
                </a:solidFill>
              </a:rPr>
              <a:t>(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TOEIC </a:t>
            </a:r>
            <a:r>
              <a:rPr lang="en-US" altLang="ko-KR" sz="2000" b="1" i="1" dirty="0">
                <a:solidFill>
                  <a:srgbClr val="FFFF00"/>
                </a:solidFill>
              </a:rPr>
              <a:t>/ </a:t>
            </a:r>
            <a:r>
              <a:rPr lang="ko-KR" altLang="en-US" sz="2000" b="1" i="1" dirty="0">
                <a:solidFill>
                  <a:srgbClr val="FFFF00"/>
                </a:solidFill>
              </a:rPr>
              <a:t>비즈니스 영어회화 </a:t>
            </a:r>
            <a:r>
              <a:rPr lang="en-US" altLang="ko-KR" sz="2000" b="1" i="1" dirty="0">
                <a:solidFill>
                  <a:srgbClr val="FFFF00"/>
                </a:solidFill>
              </a:rPr>
              <a:t>/ </a:t>
            </a:r>
            <a:r>
              <a:rPr lang="ko-KR" altLang="en-US" sz="2000" b="1" i="1" dirty="0">
                <a:solidFill>
                  <a:srgbClr val="FFFF00"/>
                </a:solidFill>
              </a:rPr>
              <a:t>영작문 등</a:t>
            </a:r>
            <a:r>
              <a:rPr lang="en-US" altLang="ko-KR" sz="2000" b="1" i="1" dirty="0">
                <a:solidFill>
                  <a:srgbClr val="FFFF00"/>
                </a:solidFill>
              </a:rPr>
              <a:t>)</a:t>
            </a:r>
          </a:p>
          <a:p>
            <a:pPr>
              <a:spcBef>
                <a:spcPts val="1000"/>
              </a:spcBef>
            </a:pPr>
            <a:r>
              <a:rPr lang="ko-KR" altLang="en-US" sz="2000" b="1" i="1" dirty="0">
                <a:solidFill>
                  <a:srgbClr val="FF0000"/>
                </a:solidFill>
                <a:sym typeface="Symbol"/>
              </a:rPr>
              <a:t></a:t>
            </a:r>
            <a:r>
              <a:rPr lang="ko-KR" altLang="en-US" sz="2000" b="1" i="1" dirty="0">
                <a:solidFill>
                  <a:schemeClr val="bg1"/>
                </a:solidFill>
                <a:sym typeface="Symbol"/>
              </a:rPr>
              <a:t> </a:t>
            </a:r>
            <a:r>
              <a:rPr lang="en-US" altLang="ko-KR" sz="2000" b="1" i="1" dirty="0">
                <a:solidFill>
                  <a:schemeClr val="bg1"/>
                </a:solidFill>
              </a:rPr>
              <a:t>GTEP </a:t>
            </a:r>
            <a:r>
              <a:rPr lang="ko-KR" altLang="en-US" sz="2000" b="1" i="1" dirty="0">
                <a:solidFill>
                  <a:schemeClr val="bg1"/>
                </a:solidFill>
              </a:rPr>
              <a:t>해외인턴파견</a:t>
            </a:r>
            <a:r>
              <a:rPr lang="en-US" altLang="ko-KR" sz="2000" b="1" i="1" dirty="0">
                <a:solidFill>
                  <a:schemeClr val="bg1"/>
                </a:solidFill>
              </a:rPr>
              <a:t>: </a:t>
            </a:r>
            <a:r>
              <a:rPr lang="en-US" altLang="ko-KR" sz="2000" b="1" i="1" dirty="0">
                <a:solidFill>
                  <a:srgbClr val="FFFF00"/>
                </a:solidFill>
              </a:rPr>
              <a:t>6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명 파견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(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호주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,</a:t>
            </a:r>
            <a:r>
              <a:rPr lang="ko-KR" altLang="en-US" sz="2000" b="1" i="1" dirty="0" err="1" smtClean="0">
                <a:solidFill>
                  <a:srgbClr val="FFFF00"/>
                </a:solidFill>
              </a:rPr>
              <a:t>싱가폴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,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터키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,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캄보디아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)</a:t>
            </a:r>
            <a:endParaRPr lang="en-US" altLang="ko-KR" sz="2000" b="1" i="1" dirty="0">
              <a:solidFill>
                <a:srgbClr val="FFFF00"/>
              </a:solidFill>
            </a:endParaRPr>
          </a:p>
          <a:p>
            <a:pPr>
              <a:spcBef>
                <a:spcPts val="1000"/>
              </a:spcBef>
            </a:pPr>
            <a:r>
              <a:rPr lang="ko-KR" altLang="en-US" sz="2000" b="1" i="1" dirty="0">
                <a:solidFill>
                  <a:srgbClr val="FF0000"/>
                </a:solidFill>
                <a:sym typeface="Symbol"/>
              </a:rPr>
              <a:t></a:t>
            </a:r>
            <a:r>
              <a:rPr lang="ko-KR" altLang="en-US" sz="2000" b="1" i="1" dirty="0">
                <a:solidFill>
                  <a:schemeClr val="bg1"/>
                </a:solidFill>
                <a:sym typeface="Symbol"/>
              </a:rPr>
              <a:t> </a:t>
            </a:r>
            <a:r>
              <a:rPr lang="en-US" altLang="ko-KR" sz="2000" b="1" i="1" dirty="0">
                <a:solidFill>
                  <a:schemeClr val="bg1"/>
                </a:solidFill>
              </a:rPr>
              <a:t>GTEP </a:t>
            </a:r>
            <a:r>
              <a:rPr lang="ko-KR" altLang="en-US" sz="2000" b="1" i="1" dirty="0">
                <a:solidFill>
                  <a:schemeClr val="bg1"/>
                </a:solidFill>
              </a:rPr>
              <a:t>국내인턴파견</a:t>
            </a:r>
            <a:r>
              <a:rPr lang="en-US" altLang="ko-KR" sz="2000" b="1" i="1" dirty="0">
                <a:solidFill>
                  <a:schemeClr val="bg1"/>
                </a:solidFill>
              </a:rPr>
              <a:t>: </a:t>
            </a:r>
            <a:r>
              <a:rPr lang="en-US" altLang="ko-KR" sz="2000" b="1" i="1" dirty="0">
                <a:solidFill>
                  <a:srgbClr val="FFFF00"/>
                </a:solidFill>
              </a:rPr>
              <a:t>1</a:t>
            </a:r>
            <a:r>
              <a:rPr lang="ko-KR" altLang="en-US" sz="2000" b="1" i="1" dirty="0" err="1" smtClean="0">
                <a:solidFill>
                  <a:srgbClr val="FFFF00"/>
                </a:solidFill>
              </a:rPr>
              <a:t>명완료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, 28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명 파견예정</a:t>
            </a:r>
            <a:endParaRPr lang="en-US" altLang="ko-KR" sz="2000" b="1" i="1" dirty="0">
              <a:solidFill>
                <a:srgbClr val="FFFF00"/>
              </a:solidFill>
            </a:endParaRPr>
          </a:p>
          <a:p>
            <a:pPr>
              <a:spcBef>
                <a:spcPts val="1000"/>
              </a:spcBef>
            </a:pPr>
            <a:r>
              <a:rPr lang="ko-KR" altLang="en-US" sz="2000" b="1" i="1" dirty="0" smtClean="0">
                <a:solidFill>
                  <a:srgbClr val="FF0000"/>
                </a:solidFill>
                <a:sym typeface="Symbol"/>
              </a:rPr>
              <a:t></a:t>
            </a:r>
            <a:r>
              <a:rPr lang="ko-KR" altLang="en-US" sz="2000" b="1" i="1" dirty="0" smtClean="0">
                <a:solidFill>
                  <a:schemeClr val="bg1"/>
                </a:solidFill>
                <a:sym typeface="Symbol"/>
              </a:rPr>
              <a:t> </a:t>
            </a:r>
            <a:r>
              <a:rPr lang="ko-KR" altLang="en-US" sz="2000" b="1" i="1" dirty="0">
                <a:solidFill>
                  <a:schemeClr val="bg1"/>
                </a:solidFill>
              </a:rPr>
              <a:t>언론매체 홍보</a:t>
            </a:r>
            <a:r>
              <a:rPr lang="en-US" altLang="ko-KR" sz="2000" b="1" i="1" dirty="0">
                <a:solidFill>
                  <a:schemeClr val="bg1"/>
                </a:solidFill>
              </a:rPr>
              <a:t>: </a:t>
            </a:r>
            <a:r>
              <a:rPr lang="en-US" altLang="ko-KR" sz="2000" b="1" i="1" dirty="0" smtClean="0">
                <a:solidFill>
                  <a:srgbClr val="FFFF00"/>
                </a:solidFill>
              </a:rPr>
              <a:t>19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회 </a:t>
            </a:r>
            <a:endParaRPr lang="en-US" altLang="ko-KR" sz="2000" b="1" i="1" dirty="0">
              <a:solidFill>
                <a:srgbClr val="FFFF00"/>
              </a:solidFill>
            </a:endParaRPr>
          </a:p>
          <a:p>
            <a:pPr>
              <a:spcBef>
                <a:spcPts val="1000"/>
              </a:spcBef>
            </a:pPr>
            <a:r>
              <a:rPr lang="ko-KR" altLang="en-US" sz="2000" b="1" i="1" dirty="0">
                <a:solidFill>
                  <a:srgbClr val="FF0000"/>
                </a:solidFill>
                <a:sym typeface="Symbol"/>
              </a:rPr>
              <a:t> </a:t>
            </a:r>
            <a:r>
              <a:rPr lang="ko-KR" altLang="en-US" sz="2000" b="1" i="1" dirty="0">
                <a:solidFill>
                  <a:schemeClr val="bg1"/>
                </a:solidFill>
              </a:rPr>
              <a:t>수상실적</a:t>
            </a:r>
            <a:r>
              <a:rPr lang="en-US" altLang="ko-KR" sz="2000" b="1" i="1" dirty="0">
                <a:solidFill>
                  <a:schemeClr val="bg1"/>
                </a:solidFill>
              </a:rPr>
              <a:t>: </a:t>
            </a:r>
            <a:r>
              <a:rPr lang="en-US" altLang="ko-KR" sz="2000" b="1" i="1" dirty="0">
                <a:solidFill>
                  <a:srgbClr val="FFFF00"/>
                </a:solidFill>
              </a:rPr>
              <a:t>2</a:t>
            </a:r>
            <a:r>
              <a:rPr lang="ko-KR" altLang="en-US" sz="2000" b="1" i="1" dirty="0" smtClean="0">
                <a:solidFill>
                  <a:srgbClr val="FFFF00"/>
                </a:solidFill>
              </a:rPr>
              <a:t>회</a:t>
            </a:r>
            <a:endParaRPr lang="en-US" altLang="ko-KR" sz="20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한쪽 모서리가 둥근 사각형 31"/>
          <p:cNvSpPr/>
          <p:nvPr/>
        </p:nvSpPr>
        <p:spPr>
          <a:xfrm>
            <a:off x="35496" y="1988840"/>
            <a:ext cx="4286280" cy="3445554"/>
          </a:xfrm>
          <a:prstGeom prst="round1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1" dirty="0" smtClean="0">
                <a:solidFill>
                  <a:schemeClr val="bg1"/>
                </a:solidFill>
              </a:rPr>
              <a:t>한남대학교 </a:t>
            </a:r>
            <a:r>
              <a:rPr lang="en-US" altLang="ko-KR" sz="2800" b="1" i="1" dirty="0" smtClean="0">
                <a:solidFill>
                  <a:schemeClr val="bg1"/>
                </a:solidFill>
              </a:rPr>
              <a:t>GTEP 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사업단 실적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85720" y="1500174"/>
            <a:ext cx="692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ko-KR" altLang="en-US" sz="2000" b="1" i="1" dirty="0" smtClean="0">
                <a:solidFill>
                  <a:srgbClr val="FF0000"/>
                </a:solidFill>
                <a:sym typeface="Symbol"/>
              </a:rPr>
              <a:t></a:t>
            </a:r>
            <a:r>
              <a:rPr lang="ko-KR" altLang="en-US" sz="2000" b="1" i="1" dirty="0" smtClean="0">
                <a:solidFill>
                  <a:schemeClr val="bg1"/>
                </a:solidFill>
                <a:sym typeface="Symbol"/>
              </a:rPr>
              <a:t>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국내 전시회 참가</a:t>
            </a:r>
            <a:endParaRPr lang="en-US" altLang="ko-KR" sz="2000" b="1" i="1" dirty="0" smtClean="0">
              <a:solidFill>
                <a:srgbClr val="FFFF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416" y="2204864"/>
            <a:ext cx="400052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i="1" dirty="0" smtClean="0">
                <a:solidFill>
                  <a:srgbClr val="002060"/>
                </a:solidFill>
              </a:rPr>
              <a:t>* 2013 </a:t>
            </a:r>
            <a:r>
              <a:rPr lang="ko-KR" altLang="en-US" b="1" i="1" dirty="0">
                <a:solidFill>
                  <a:srgbClr val="002060"/>
                </a:solidFill>
              </a:rPr>
              <a:t>한가위 </a:t>
            </a:r>
            <a:r>
              <a:rPr lang="ko-KR" altLang="en-US" b="1" i="1" dirty="0" err="1" smtClean="0">
                <a:solidFill>
                  <a:srgbClr val="002060"/>
                </a:solidFill>
              </a:rPr>
              <a:t>명절상품전</a:t>
            </a:r>
            <a:endParaRPr lang="en-US" altLang="ko-KR" b="1" i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i="1" dirty="0" smtClean="0">
                <a:solidFill>
                  <a:srgbClr val="002060"/>
                </a:solidFill>
              </a:rPr>
              <a:t>* 2013 </a:t>
            </a:r>
            <a:r>
              <a:rPr lang="ko-KR" altLang="en-US" b="1" i="1" dirty="0" smtClean="0">
                <a:solidFill>
                  <a:srgbClr val="002060"/>
                </a:solidFill>
              </a:rPr>
              <a:t>천안 </a:t>
            </a:r>
            <a:r>
              <a:rPr lang="ko-KR" altLang="en-US" b="1" i="1" dirty="0" err="1" smtClean="0">
                <a:solidFill>
                  <a:srgbClr val="002060"/>
                </a:solidFill>
              </a:rPr>
              <a:t>웰빙엑스포</a:t>
            </a:r>
            <a:endParaRPr lang="en-US" altLang="ko-KR" b="1" i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i="1" dirty="0" smtClean="0">
                <a:solidFill>
                  <a:srgbClr val="002060"/>
                </a:solidFill>
              </a:rPr>
              <a:t>* 2013 </a:t>
            </a:r>
            <a:r>
              <a:rPr lang="ko-KR" altLang="en-US" b="1" i="1" dirty="0" smtClean="0">
                <a:solidFill>
                  <a:srgbClr val="002060"/>
                </a:solidFill>
              </a:rPr>
              <a:t>농업</a:t>
            </a:r>
            <a:r>
              <a:rPr lang="en-US" altLang="ko-KR" b="1" i="1" dirty="0" smtClean="0">
                <a:solidFill>
                  <a:srgbClr val="002060"/>
                </a:solidFill>
              </a:rPr>
              <a:t>,</a:t>
            </a:r>
            <a:r>
              <a:rPr lang="ko-KR" altLang="en-US" b="1" i="1" dirty="0" smtClean="0">
                <a:solidFill>
                  <a:srgbClr val="002060"/>
                </a:solidFill>
              </a:rPr>
              <a:t>농촌 </a:t>
            </a:r>
            <a:r>
              <a:rPr lang="en-US" altLang="ko-KR" b="1" i="1" dirty="0" smtClean="0">
                <a:solidFill>
                  <a:srgbClr val="002060"/>
                </a:solidFill>
              </a:rPr>
              <a:t>6</a:t>
            </a:r>
            <a:r>
              <a:rPr lang="ko-KR" altLang="en-US" b="1" i="1" dirty="0" smtClean="0">
                <a:solidFill>
                  <a:srgbClr val="002060"/>
                </a:solidFill>
              </a:rPr>
              <a:t>차 산업박람회</a:t>
            </a:r>
            <a:endParaRPr lang="en-US" altLang="ko-KR" b="1" i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i="1" dirty="0" smtClean="0">
                <a:solidFill>
                  <a:srgbClr val="002060"/>
                </a:solidFill>
              </a:rPr>
              <a:t>* 2013 </a:t>
            </a:r>
            <a:r>
              <a:rPr lang="ko-KR" altLang="en-US" b="1" i="1" dirty="0" err="1" smtClean="0">
                <a:solidFill>
                  <a:srgbClr val="002060"/>
                </a:solidFill>
              </a:rPr>
              <a:t>금산국제인삼교역전</a:t>
            </a:r>
            <a:endParaRPr lang="en-US" altLang="ko-KR" b="1" i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i="1" dirty="0" smtClean="0">
                <a:solidFill>
                  <a:srgbClr val="002060"/>
                </a:solidFill>
              </a:rPr>
              <a:t>* </a:t>
            </a:r>
            <a:r>
              <a:rPr lang="ko-KR" altLang="en-US" b="1" i="1" dirty="0" smtClean="0">
                <a:solidFill>
                  <a:srgbClr val="002060"/>
                </a:solidFill>
              </a:rPr>
              <a:t>제 </a:t>
            </a:r>
            <a:r>
              <a:rPr lang="en-US" altLang="ko-KR" b="1" i="1" dirty="0" smtClean="0">
                <a:solidFill>
                  <a:srgbClr val="002060"/>
                </a:solidFill>
              </a:rPr>
              <a:t>14</a:t>
            </a:r>
            <a:r>
              <a:rPr lang="ko-KR" altLang="en-US" b="1" i="1" dirty="0" smtClean="0">
                <a:solidFill>
                  <a:srgbClr val="002060"/>
                </a:solidFill>
              </a:rPr>
              <a:t>회 중소기업기술현신대전</a:t>
            </a:r>
            <a:endParaRPr lang="en-US" altLang="ko-KR" b="1" i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i="1" dirty="0" smtClean="0">
                <a:solidFill>
                  <a:srgbClr val="002060"/>
                </a:solidFill>
              </a:rPr>
              <a:t>* </a:t>
            </a:r>
            <a:r>
              <a:rPr lang="ko-KR" altLang="en-US" b="1" i="1" dirty="0" smtClean="0">
                <a:solidFill>
                  <a:srgbClr val="002060"/>
                </a:solidFill>
              </a:rPr>
              <a:t>제 </a:t>
            </a:r>
            <a:r>
              <a:rPr lang="en-US" altLang="ko-KR" b="1" i="1" dirty="0" smtClean="0">
                <a:solidFill>
                  <a:srgbClr val="002060"/>
                </a:solidFill>
              </a:rPr>
              <a:t>10</a:t>
            </a:r>
            <a:r>
              <a:rPr lang="ko-KR" altLang="en-US" b="1" i="1" dirty="0" smtClean="0">
                <a:solidFill>
                  <a:srgbClr val="002060"/>
                </a:solidFill>
              </a:rPr>
              <a:t>회 </a:t>
            </a:r>
            <a:r>
              <a:rPr lang="en-US" altLang="ko-KR" b="1" i="1" dirty="0" smtClean="0">
                <a:solidFill>
                  <a:srgbClr val="002060"/>
                </a:solidFill>
              </a:rPr>
              <a:t>WTA </a:t>
            </a:r>
            <a:r>
              <a:rPr lang="ko-KR" altLang="en-US" b="1" i="1" dirty="0" smtClean="0">
                <a:solidFill>
                  <a:srgbClr val="002060"/>
                </a:solidFill>
              </a:rPr>
              <a:t>대전 하이테크 </a:t>
            </a:r>
            <a:r>
              <a:rPr lang="ko-KR" altLang="en-US" b="1" i="1" dirty="0" err="1" smtClean="0">
                <a:solidFill>
                  <a:srgbClr val="002060"/>
                </a:solidFill>
              </a:rPr>
              <a:t>페어</a:t>
            </a:r>
            <a:endParaRPr lang="en-US" altLang="ko-KR" b="1" i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i="1" dirty="0" smtClean="0">
                <a:solidFill>
                  <a:srgbClr val="002060"/>
                </a:solidFill>
              </a:rPr>
              <a:t>* 2013 G-fair KOREA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0463" y="1700229"/>
            <a:ext cx="2678925" cy="202035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9388" y="3711617"/>
            <a:ext cx="2677990" cy="196110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86979" y="3705275"/>
            <a:ext cx="2624382" cy="205502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3576" y="1700229"/>
            <a:ext cx="2693802" cy="202035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1" dirty="0" smtClean="0">
                <a:solidFill>
                  <a:schemeClr val="bg1"/>
                </a:solidFill>
              </a:rPr>
              <a:t>한남대학교 </a:t>
            </a:r>
            <a:r>
              <a:rPr lang="en-US" altLang="ko-KR" sz="2800" b="1" i="1" dirty="0" smtClean="0">
                <a:solidFill>
                  <a:schemeClr val="bg1"/>
                </a:solidFill>
              </a:rPr>
              <a:t>GTEP 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사업단 실적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85720" y="1500174"/>
            <a:ext cx="692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ko-KR" altLang="en-US" sz="2000" b="1" i="1" dirty="0" smtClean="0">
                <a:solidFill>
                  <a:srgbClr val="FF0000"/>
                </a:solidFill>
                <a:sym typeface="Symbol"/>
              </a:rPr>
              <a:t></a:t>
            </a:r>
            <a:r>
              <a:rPr lang="ko-KR" altLang="en-US" sz="2000" b="1" i="1" dirty="0" smtClean="0">
                <a:solidFill>
                  <a:schemeClr val="bg1"/>
                </a:solidFill>
                <a:sym typeface="Symbol"/>
              </a:rPr>
              <a:t>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해외 전시회 참가</a:t>
            </a:r>
            <a:endParaRPr lang="en-US" altLang="ko-KR" sz="2000" b="1" i="1" dirty="0" smtClean="0">
              <a:solidFill>
                <a:srgbClr val="FFFF00"/>
              </a:solidFill>
            </a:endParaRPr>
          </a:p>
        </p:txBody>
      </p:sp>
      <p:sp>
        <p:nvSpPr>
          <p:cNvPr id="36" name="한쪽 모서리가 둥근 사각형 35"/>
          <p:cNvSpPr/>
          <p:nvPr/>
        </p:nvSpPr>
        <p:spPr>
          <a:xfrm>
            <a:off x="142843" y="1980328"/>
            <a:ext cx="3964809" cy="3176864"/>
          </a:xfrm>
          <a:prstGeom prst="round1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31061" y="1900284"/>
            <a:ext cx="4069117" cy="32239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300"/>
              </a:spcBef>
            </a:pPr>
            <a:r>
              <a:rPr lang="en-US" altLang="ko-KR" sz="1500" b="1" i="1" dirty="0" smtClean="0">
                <a:solidFill>
                  <a:srgbClr val="002060"/>
                </a:solidFill>
              </a:rPr>
              <a:t>*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이스탄불</a:t>
            </a:r>
            <a:r>
              <a:rPr lang="en-US" altLang="ko-KR" sz="1200" b="1" i="1" dirty="0" smtClean="0">
                <a:solidFill>
                  <a:srgbClr val="002060"/>
                </a:solidFill>
              </a:rPr>
              <a:t>-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경주세계문화엑스포 </a:t>
            </a:r>
            <a:r>
              <a:rPr lang="en-US" altLang="ko-KR" sz="1200" b="1" i="1" dirty="0" smtClean="0">
                <a:solidFill>
                  <a:srgbClr val="002060"/>
                </a:solidFill>
              </a:rPr>
              <a:t>2013</a:t>
            </a:r>
          </a:p>
          <a:p>
            <a:pPr>
              <a:spcBef>
                <a:spcPts val="300"/>
              </a:spcBef>
            </a:pPr>
            <a:r>
              <a:rPr lang="en-US" altLang="ko-KR" sz="1200" b="1" i="1" dirty="0" smtClean="0">
                <a:solidFill>
                  <a:srgbClr val="002060"/>
                </a:solidFill>
              </a:rPr>
              <a:t>*2013 KOREAN FOOD FAIR in Hanoi</a:t>
            </a:r>
          </a:p>
          <a:p>
            <a:pPr>
              <a:spcBef>
                <a:spcPts val="300"/>
              </a:spcBef>
            </a:pPr>
            <a:r>
              <a:rPr lang="en-US" altLang="ko-KR" sz="1200" b="1" i="1" dirty="0" smtClean="0">
                <a:solidFill>
                  <a:srgbClr val="002060"/>
                </a:solidFill>
              </a:rPr>
              <a:t>*2013 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하얼빈 국제 </a:t>
            </a:r>
            <a:r>
              <a:rPr lang="ko-KR" altLang="en-US" sz="1200" b="1" i="1" dirty="0" err="1" smtClean="0">
                <a:solidFill>
                  <a:srgbClr val="002060"/>
                </a:solidFill>
              </a:rPr>
              <a:t>농수식품박람회</a:t>
            </a:r>
            <a:endParaRPr lang="en-US" altLang="ko-KR" sz="1200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en-US" altLang="ko-KR" sz="1200" b="1" i="1" dirty="0" smtClean="0">
                <a:solidFill>
                  <a:srgbClr val="002060"/>
                </a:solidFill>
              </a:rPr>
              <a:t>*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제 </a:t>
            </a:r>
            <a:r>
              <a:rPr lang="en-US" altLang="ko-KR" sz="1200" b="1" i="1" dirty="0" smtClean="0">
                <a:solidFill>
                  <a:srgbClr val="002060"/>
                </a:solidFill>
              </a:rPr>
              <a:t>14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회 중국 </a:t>
            </a:r>
            <a:r>
              <a:rPr lang="ko-KR" altLang="en-US" sz="1200" b="1" i="1" dirty="0" err="1" smtClean="0">
                <a:solidFill>
                  <a:srgbClr val="002060"/>
                </a:solidFill>
              </a:rPr>
              <a:t>광조우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 </a:t>
            </a:r>
            <a:r>
              <a:rPr lang="ko-KR" altLang="en-US" sz="1200" b="1" i="1" dirty="0" err="1" smtClean="0">
                <a:solidFill>
                  <a:srgbClr val="002060"/>
                </a:solidFill>
              </a:rPr>
              <a:t>수출상품교역회</a:t>
            </a:r>
            <a:endParaRPr lang="en-US" altLang="ko-KR" sz="1200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en-US" altLang="ko-KR" sz="1200" b="1" i="1" dirty="0" smtClean="0">
                <a:solidFill>
                  <a:srgbClr val="002060"/>
                </a:solidFill>
              </a:rPr>
              <a:t>*2013 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베트남 한국상품전시 </a:t>
            </a:r>
            <a:r>
              <a:rPr lang="ko-KR" altLang="en-US" sz="1200" b="1" i="1" dirty="0" err="1" smtClean="0">
                <a:solidFill>
                  <a:srgbClr val="002060"/>
                </a:solidFill>
              </a:rPr>
              <a:t>상담회</a:t>
            </a:r>
            <a:endParaRPr lang="en-US" altLang="ko-KR" sz="1200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en-US" altLang="ko-KR" sz="1200" b="1" i="1" dirty="0" smtClean="0">
                <a:solidFill>
                  <a:srgbClr val="002060"/>
                </a:solidFill>
              </a:rPr>
              <a:t>*2013 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고려인삼세계화 베트남전</a:t>
            </a:r>
            <a:endParaRPr lang="en-US" altLang="ko-KR" sz="1200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en-US" altLang="ko-KR" sz="1200" b="1" i="1" dirty="0" smtClean="0">
                <a:solidFill>
                  <a:srgbClr val="002060"/>
                </a:solidFill>
              </a:rPr>
              <a:t>*2013 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홍콩 </a:t>
            </a:r>
            <a:r>
              <a:rPr lang="ko-KR" altLang="en-US" sz="1200" b="1" i="1" dirty="0" err="1" smtClean="0">
                <a:solidFill>
                  <a:srgbClr val="002060"/>
                </a:solidFill>
              </a:rPr>
              <a:t>추계전자전</a:t>
            </a:r>
            <a:endParaRPr lang="en-US" altLang="ko-KR" sz="1200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en-US" altLang="ko-KR" sz="1200" b="1" i="1" dirty="0" smtClean="0">
                <a:solidFill>
                  <a:srgbClr val="002060"/>
                </a:solidFill>
              </a:rPr>
              <a:t>*2014 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대전지역 </a:t>
            </a:r>
            <a:r>
              <a:rPr lang="ko-KR" altLang="en-US" sz="1200" b="1" i="1" dirty="0" err="1" smtClean="0">
                <a:solidFill>
                  <a:srgbClr val="002060"/>
                </a:solidFill>
              </a:rPr>
              <a:t>바이오소재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 수출유망기업 베트남 수출   </a:t>
            </a:r>
            <a:r>
              <a:rPr lang="ko-KR" altLang="en-US" sz="1200" b="1" i="1" dirty="0" err="1" smtClean="0">
                <a:solidFill>
                  <a:srgbClr val="002060"/>
                </a:solidFill>
              </a:rPr>
              <a:t>상담회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 등</a:t>
            </a:r>
            <a:endParaRPr lang="en-US" altLang="ko-KR" sz="1200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en-US" altLang="ko-KR" sz="1200" b="1" i="1" dirty="0" smtClean="0">
                <a:solidFill>
                  <a:srgbClr val="002060"/>
                </a:solidFill>
              </a:rPr>
              <a:t>*</a:t>
            </a:r>
            <a:r>
              <a:rPr lang="ko-KR" altLang="en-US" sz="1200" b="1" i="1" dirty="0" err="1" smtClean="0">
                <a:solidFill>
                  <a:srgbClr val="002060"/>
                </a:solidFill>
              </a:rPr>
              <a:t>광조우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 춘계 미용박람회</a:t>
            </a:r>
            <a:r>
              <a:rPr lang="en-US" altLang="ko-KR" sz="1200" b="1" i="1" dirty="0">
                <a:solidFill>
                  <a:srgbClr val="002060"/>
                </a:solidFill>
              </a:rPr>
              <a:t> </a:t>
            </a:r>
            <a:r>
              <a:rPr lang="en-US" altLang="ko-KR" sz="1200" b="1" i="1" dirty="0" smtClean="0">
                <a:solidFill>
                  <a:srgbClr val="002060"/>
                </a:solidFill>
              </a:rPr>
              <a:t>2014</a:t>
            </a:r>
          </a:p>
          <a:p>
            <a:pPr>
              <a:spcBef>
                <a:spcPts val="300"/>
              </a:spcBef>
            </a:pPr>
            <a:r>
              <a:rPr lang="en-US" altLang="ko-KR" sz="1200" b="1" i="1" dirty="0" smtClean="0">
                <a:solidFill>
                  <a:srgbClr val="002060"/>
                </a:solidFill>
              </a:rPr>
              <a:t>*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대전시 바이오 소재기업 </a:t>
            </a:r>
            <a:r>
              <a:rPr lang="ko-KR" altLang="en-US" sz="1200" b="1" i="1" dirty="0" err="1" smtClean="0">
                <a:solidFill>
                  <a:srgbClr val="002060"/>
                </a:solidFill>
              </a:rPr>
              <a:t>홍콩수출상담회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 및 </a:t>
            </a:r>
            <a:r>
              <a:rPr lang="ko-KR" altLang="en-US" sz="1200" b="1" i="1" dirty="0" err="1" smtClean="0">
                <a:solidFill>
                  <a:srgbClr val="002060"/>
                </a:solidFill>
              </a:rPr>
              <a:t>판촉전</a:t>
            </a:r>
            <a:endParaRPr lang="en-US" altLang="ko-KR" sz="1200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en-US" altLang="ko-KR" sz="1200" b="1" i="1" dirty="0" smtClean="0">
                <a:solidFill>
                  <a:srgbClr val="002060"/>
                </a:solidFill>
              </a:rPr>
              <a:t>*2014 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홍콩 </a:t>
            </a:r>
            <a:r>
              <a:rPr lang="ko-KR" altLang="en-US" sz="1200" b="1" i="1" dirty="0" err="1" smtClean="0">
                <a:solidFill>
                  <a:srgbClr val="002060"/>
                </a:solidFill>
              </a:rPr>
              <a:t>춘계전자전</a:t>
            </a:r>
            <a:endParaRPr lang="en-US" altLang="ko-KR" sz="1200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en-US" altLang="ko-KR" sz="1200" b="1" i="1" dirty="0" smtClean="0">
                <a:solidFill>
                  <a:srgbClr val="002060"/>
                </a:solidFill>
              </a:rPr>
              <a:t>*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말레이시아 미용박람회</a:t>
            </a:r>
            <a:endParaRPr lang="en-US" altLang="ko-KR" sz="1200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en-US" altLang="ko-KR" sz="1200" b="1" i="1" dirty="0" smtClean="0">
                <a:solidFill>
                  <a:srgbClr val="002060"/>
                </a:solidFill>
              </a:rPr>
              <a:t>*2014 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제</a:t>
            </a:r>
            <a:r>
              <a:rPr lang="en-US" altLang="ko-KR" sz="1200" b="1" i="1" dirty="0" smtClean="0">
                <a:solidFill>
                  <a:srgbClr val="002060"/>
                </a:solidFill>
              </a:rPr>
              <a:t>4</a:t>
            </a:r>
            <a:r>
              <a:rPr lang="ko-KR" altLang="en-US" sz="1200" b="1" i="1" dirty="0" smtClean="0">
                <a:solidFill>
                  <a:srgbClr val="002060"/>
                </a:solidFill>
              </a:rPr>
              <a:t>회 중국서부 </a:t>
            </a:r>
            <a:r>
              <a:rPr lang="ko-KR" altLang="en-US" sz="1200" b="1" i="1" dirty="0" err="1" smtClean="0">
                <a:solidFill>
                  <a:srgbClr val="002060"/>
                </a:solidFill>
              </a:rPr>
              <a:t>수입상품교역회</a:t>
            </a:r>
            <a:endParaRPr lang="en-US" altLang="ko-KR" sz="1200" b="1" i="1" dirty="0">
              <a:solidFill>
                <a:srgbClr val="002060"/>
              </a:solidFill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4488" y="1808729"/>
            <a:ext cx="2584231" cy="193817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0178" y="3707457"/>
            <a:ext cx="2388044" cy="199841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8223" y="1804091"/>
            <a:ext cx="2451127" cy="192395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7373" y="3728044"/>
            <a:ext cx="2432824" cy="182461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1" dirty="0" smtClean="0">
                <a:solidFill>
                  <a:schemeClr val="bg1"/>
                </a:solidFill>
              </a:rPr>
              <a:t>한남대학교 </a:t>
            </a:r>
            <a:r>
              <a:rPr lang="en-US" altLang="ko-KR" sz="2800" b="1" i="1" dirty="0" smtClean="0">
                <a:solidFill>
                  <a:schemeClr val="bg1"/>
                </a:solidFill>
              </a:rPr>
              <a:t>GTEP 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사업단 실적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85720" y="1500174"/>
            <a:ext cx="692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ko-KR" altLang="en-US" sz="2000" b="1" i="1" dirty="0" smtClean="0">
                <a:solidFill>
                  <a:srgbClr val="FF0000"/>
                </a:solidFill>
                <a:sym typeface="Symbol"/>
              </a:rPr>
              <a:t></a:t>
            </a:r>
            <a:r>
              <a:rPr lang="ko-KR" altLang="en-US" sz="2000" b="1" i="1" dirty="0" smtClean="0">
                <a:solidFill>
                  <a:schemeClr val="bg1"/>
                </a:solidFill>
                <a:sym typeface="Symbol"/>
              </a:rPr>
              <a:t> 중국유통시장조사  및 해외시장조사단 </a:t>
            </a:r>
            <a:endParaRPr lang="en-US" altLang="ko-KR" sz="2000" b="1" i="1" dirty="0" smtClean="0">
              <a:solidFill>
                <a:srgbClr val="FFFF00"/>
              </a:solidFill>
            </a:endParaRPr>
          </a:p>
        </p:txBody>
      </p:sp>
      <p:sp>
        <p:nvSpPr>
          <p:cNvPr id="36" name="한쪽 모서리가 둥근 사각형 35"/>
          <p:cNvSpPr/>
          <p:nvPr/>
        </p:nvSpPr>
        <p:spPr>
          <a:xfrm>
            <a:off x="142844" y="1980328"/>
            <a:ext cx="4286280" cy="3780000"/>
          </a:xfrm>
          <a:prstGeom prst="round1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42844" y="1928929"/>
            <a:ext cx="4286280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ko-KR" altLang="en-US" b="1" i="1" dirty="0" smtClean="0">
                <a:solidFill>
                  <a:srgbClr val="002060"/>
                </a:solidFill>
              </a:rPr>
              <a:t>중국 상해 등 </a:t>
            </a:r>
            <a:r>
              <a:rPr lang="en-US" altLang="ko-KR" b="1" i="1" dirty="0">
                <a:solidFill>
                  <a:srgbClr val="002060"/>
                </a:solidFill>
              </a:rPr>
              <a:t>2</a:t>
            </a:r>
            <a:r>
              <a:rPr lang="ko-KR" altLang="en-US" b="1" i="1" dirty="0" smtClean="0">
                <a:solidFill>
                  <a:srgbClr val="002060"/>
                </a:solidFill>
              </a:rPr>
              <a:t>개 지역 </a:t>
            </a:r>
            <a:r>
              <a:rPr lang="en-US" altLang="ko-KR" sz="1400" b="1" i="1" dirty="0" smtClean="0">
                <a:solidFill>
                  <a:srgbClr val="002060"/>
                </a:solidFill>
              </a:rPr>
              <a:t>(</a:t>
            </a:r>
            <a:r>
              <a:rPr lang="ko-KR" altLang="en-US" sz="1400" b="1" i="1" dirty="0" smtClean="0">
                <a:solidFill>
                  <a:srgbClr val="002060"/>
                </a:solidFill>
              </a:rPr>
              <a:t>상해</a:t>
            </a:r>
            <a:r>
              <a:rPr lang="en-US" altLang="ko-KR" sz="1400" b="1" i="1" dirty="0">
                <a:solidFill>
                  <a:srgbClr val="002060"/>
                </a:solidFill>
              </a:rPr>
              <a:t> </a:t>
            </a:r>
            <a:r>
              <a:rPr lang="en-US" altLang="ko-KR" sz="1400" b="1" i="1" dirty="0" smtClean="0">
                <a:solidFill>
                  <a:srgbClr val="002060"/>
                </a:solidFill>
              </a:rPr>
              <a:t>, </a:t>
            </a:r>
            <a:r>
              <a:rPr lang="ko-KR" altLang="en-US" sz="1400" b="1" i="1" dirty="0" err="1" smtClean="0">
                <a:solidFill>
                  <a:srgbClr val="002060"/>
                </a:solidFill>
              </a:rPr>
              <a:t>이우</a:t>
            </a:r>
            <a:r>
              <a:rPr lang="en-US" altLang="ko-KR" sz="1400" b="1" i="1" dirty="0" smtClean="0">
                <a:solidFill>
                  <a:srgbClr val="002060"/>
                </a:solidFill>
              </a:rPr>
              <a:t>) </a:t>
            </a:r>
          </a:p>
          <a:p>
            <a:pPr>
              <a:spcBef>
                <a:spcPts val="300"/>
              </a:spcBef>
            </a:pPr>
            <a:endParaRPr lang="en-US" altLang="ko-KR" sz="1400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ko-KR" altLang="en-US" b="1" i="1" dirty="0" smtClean="0">
                <a:solidFill>
                  <a:srgbClr val="002060"/>
                </a:solidFill>
              </a:rPr>
              <a:t>중국 해외시장 조사 </a:t>
            </a:r>
            <a:r>
              <a:rPr lang="en-US" altLang="ko-KR" sz="1400" b="1" i="1" dirty="0" smtClean="0">
                <a:solidFill>
                  <a:srgbClr val="002060"/>
                </a:solidFill>
              </a:rPr>
              <a:t>(</a:t>
            </a:r>
            <a:r>
              <a:rPr lang="ko-KR" altLang="en-US" sz="1400" b="1" i="1" dirty="0" smtClean="0">
                <a:solidFill>
                  <a:srgbClr val="002060"/>
                </a:solidFill>
              </a:rPr>
              <a:t>협력업체</a:t>
            </a:r>
            <a:r>
              <a:rPr lang="en-US" altLang="ko-KR" sz="1400" b="1" i="1" dirty="0" smtClean="0">
                <a:solidFill>
                  <a:srgbClr val="002060"/>
                </a:solidFill>
              </a:rPr>
              <a:t>)</a:t>
            </a:r>
            <a:endParaRPr lang="en-US" altLang="ko-KR" sz="1400" b="1" i="1" dirty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endParaRPr lang="en-US" altLang="ko-KR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ko-KR" altLang="en-US" b="1" i="1" dirty="0" smtClean="0">
                <a:solidFill>
                  <a:srgbClr val="002060"/>
                </a:solidFill>
              </a:rPr>
              <a:t>아이템 선정 및 구입 </a:t>
            </a:r>
            <a:r>
              <a:rPr lang="en-US" altLang="ko-KR" b="1" i="1" dirty="0" smtClean="0">
                <a:solidFill>
                  <a:srgbClr val="002060"/>
                </a:solidFill>
              </a:rPr>
              <a:t>,</a:t>
            </a:r>
            <a:r>
              <a:rPr lang="ko-KR" altLang="en-US" b="1" i="1" dirty="0" smtClean="0">
                <a:solidFill>
                  <a:srgbClr val="002060"/>
                </a:solidFill>
              </a:rPr>
              <a:t>수출 가능성 파악</a:t>
            </a:r>
            <a:endParaRPr lang="en-US" altLang="ko-KR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endParaRPr lang="en-US" altLang="ko-KR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ko-KR" altLang="en-US" b="1" i="1" dirty="0" smtClean="0">
                <a:solidFill>
                  <a:srgbClr val="002060"/>
                </a:solidFill>
              </a:rPr>
              <a:t>현지기업 및 중국진출 한국기업방문</a:t>
            </a:r>
            <a:endParaRPr lang="en-US" altLang="ko-KR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en-US" altLang="ko-KR" sz="1400" b="1" i="1" dirty="0" smtClean="0">
                <a:solidFill>
                  <a:srgbClr val="002060"/>
                </a:solidFill>
              </a:rPr>
              <a:t>(</a:t>
            </a:r>
            <a:r>
              <a:rPr lang="ko-KR" altLang="en-US" sz="1400" b="1" i="1" dirty="0" err="1" smtClean="0">
                <a:solidFill>
                  <a:srgbClr val="002060"/>
                </a:solidFill>
              </a:rPr>
              <a:t>이우</a:t>
            </a:r>
            <a:r>
              <a:rPr lang="ko-KR" altLang="en-US" sz="1400" b="1" i="1" dirty="0" smtClean="0">
                <a:solidFill>
                  <a:srgbClr val="002060"/>
                </a:solidFill>
              </a:rPr>
              <a:t> 도매시장</a:t>
            </a:r>
            <a:r>
              <a:rPr lang="en-US" altLang="ko-KR" sz="1400" b="1" i="1" dirty="0" smtClean="0">
                <a:solidFill>
                  <a:srgbClr val="002060"/>
                </a:solidFill>
              </a:rPr>
              <a:t>,</a:t>
            </a:r>
            <a:r>
              <a:rPr lang="ko-KR" altLang="en-US" sz="1400" b="1" i="1" dirty="0" smtClean="0">
                <a:solidFill>
                  <a:srgbClr val="002060"/>
                </a:solidFill>
              </a:rPr>
              <a:t> </a:t>
            </a:r>
            <a:r>
              <a:rPr lang="en-US" altLang="ko-KR" sz="1400" b="1" i="1" dirty="0" smtClean="0">
                <a:solidFill>
                  <a:srgbClr val="002060"/>
                </a:solidFill>
              </a:rPr>
              <a:t>,</a:t>
            </a:r>
            <a:r>
              <a:rPr lang="ko-KR" altLang="en-US" sz="1400" b="1" i="1" dirty="0" err="1" smtClean="0">
                <a:solidFill>
                  <a:srgbClr val="002060"/>
                </a:solidFill>
              </a:rPr>
              <a:t>이마트할인매장</a:t>
            </a:r>
            <a:r>
              <a:rPr lang="en-US" altLang="ko-KR" sz="1400" b="1" i="1" dirty="0" smtClean="0">
                <a:solidFill>
                  <a:srgbClr val="002060"/>
                </a:solidFill>
              </a:rPr>
              <a:t>, </a:t>
            </a:r>
            <a:r>
              <a:rPr lang="ko-KR" altLang="en-US" sz="1400" b="1" i="1" dirty="0" err="1" smtClean="0">
                <a:solidFill>
                  <a:srgbClr val="002060"/>
                </a:solidFill>
              </a:rPr>
              <a:t>범한판토스</a:t>
            </a:r>
            <a:r>
              <a:rPr lang="en-US" altLang="ko-KR" sz="1400" b="1" i="1" dirty="0" smtClean="0">
                <a:solidFill>
                  <a:srgbClr val="002060"/>
                </a:solidFill>
              </a:rPr>
              <a:t>)</a:t>
            </a:r>
            <a:r>
              <a:rPr lang="ko-KR" altLang="en-US" sz="1400" b="1" i="1" dirty="0" smtClean="0">
                <a:solidFill>
                  <a:srgbClr val="002060"/>
                </a:solidFill>
              </a:rPr>
              <a:t> </a:t>
            </a:r>
            <a:endParaRPr lang="en-US" altLang="ko-KR" sz="1400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endParaRPr lang="en-US" altLang="ko-KR" sz="1400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ko-KR" altLang="en-US" b="1" i="1" dirty="0" smtClean="0">
                <a:solidFill>
                  <a:srgbClr val="002060"/>
                </a:solidFill>
              </a:rPr>
              <a:t>무역협회 방문 및 조사</a:t>
            </a:r>
            <a:endParaRPr lang="en-US" altLang="ko-KR" b="1" i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en-US" altLang="ko-KR" sz="1400" b="1" i="1" dirty="0" smtClean="0">
                <a:solidFill>
                  <a:srgbClr val="002060"/>
                </a:solidFill>
              </a:rPr>
              <a:t>(</a:t>
            </a:r>
            <a:r>
              <a:rPr lang="ko-KR" altLang="en-US" sz="1400" b="1" i="1" dirty="0" smtClean="0">
                <a:solidFill>
                  <a:srgbClr val="002060"/>
                </a:solidFill>
              </a:rPr>
              <a:t>한국 무역협회 상해지사</a:t>
            </a:r>
            <a:r>
              <a:rPr lang="en-US" altLang="ko-KR" sz="1400" b="1" i="1" dirty="0" smtClean="0">
                <a:solidFill>
                  <a:srgbClr val="002060"/>
                </a:solidFill>
              </a:rPr>
              <a:t>)</a:t>
            </a:r>
          </a:p>
          <a:p>
            <a:pPr>
              <a:spcBef>
                <a:spcPts val="300"/>
              </a:spcBef>
            </a:pPr>
            <a:endParaRPr lang="en-US" altLang="ko-KR" sz="1400" b="1" i="1" dirty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r>
              <a:rPr lang="ko-KR" altLang="en-US" b="1" i="1" dirty="0" smtClean="0">
                <a:solidFill>
                  <a:srgbClr val="002060"/>
                </a:solidFill>
              </a:rPr>
              <a:t>국내 </a:t>
            </a:r>
            <a:r>
              <a:rPr lang="ko-KR" altLang="en-US" b="1" i="1" dirty="0" err="1" smtClean="0">
                <a:solidFill>
                  <a:srgbClr val="002060"/>
                </a:solidFill>
              </a:rPr>
              <a:t>판매전</a:t>
            </a:r>
            <a:r>
              <a:rPr lang="ko-KR" altLang="en-US" b="1" i="1" dirty="0" smtClean="0">
                <a:solidFill>
                  <a:srgbClr val="002060"/>
                </a:solidFill>
              </a:rPr>
              <a:t> 개최</a:t>
            </a:r>
            <a:r>
              <a:rPr lang="en-US" altLang="ko-KR" sz="1400" b="1" i="1" dirty="0" smtClean="0">
                <a:solidFill>
                  <a:srgbClr val="002060"/>
                </a:solidFill>
              </a:rPr>
              <a:t>(</a:t>
            </a:r>
            <a:r>
              <a:rPr lang="ko-KR" altLang="en-US" sz="1400" b="1" i="1" dirty="0" smtClean="0">
                <a:solidFill>
                  <a:srgbClr val="002060"/>
                </a:solidFill>
              </a:rPr>
              <a:t>구입한 아이템으로</a:t>
            </a:r>
            <a:r>
              <a:rPr lang="en-US" altLang="ko-KR" sz="1400" b="1" i="1" dirty="0" smtClean="0">
                <a:solidFill>
                  <a:srgbClr val="002060"/>
                </a:solidFill>
              </a:rPr>
              <a:t>)</a:t>
            </a:r>
          </a:p>
          <a:p>
            <a:pPr>
              <a:spcBef>
                <a:spcPts val="300"/>
              </a:spcBef>
            </a:pPr>
            <a:endParaRPr lang="en-US" altLang="ko-KR" sz="1400" b="1" i="1" dirty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</a:pPr>
            <a:endParaRPr lang="en-US" altLang="ko-KR" b="1" i="1" dirty="0" smtClean="0">
              <a:solidFill>
                <a:srgbClr val="002060"/>
              </a:solidFill>
            </a:endParaRPr>
          </a:p>
        </p:txBody>
      </p:sp>
      <p:pic>
        <p:nvPicPr>
          <p:cNvPr id="20" name="Picture 2" descr="F:\2012 북경 선물 전시회 보고서\상해 시장조사 단체사진\IMG_14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946" y="3082935"/>
            <a:ext cx="4515542" cy="301036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21" name="Picture 3" descr="F:\2012 북경 선물 전시회 보고서\상해 시장조사 단체사진\IMG_18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0521">
            <a:off x="4049498" y="1832642"/>
            <a:ext cx="2534456" cy="168963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F:\2012 북경 선물 전시회 보고서\상해 시장조사 단체사진\IMG_16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4502">
            <a:off x="6528900" y="1659965"/>
            <a:ext cx="2615100" cy="17434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F:\2012 북경 선물 전시회 보고서\상해 시장조사 단체사진\IMG_163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726" y="2780928"/>
            <a:ext cx="2519723" cy="14401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1" dirty="0" smtClean="0">
                <a:solidFill>
                  <a:schemeClr val="bg1"/>
                </a:solidFill>
              </a:rPr>
              <a:t>한남대학교 </a:t>
            </a:r>
            <a:r>
              <a:rPr lang="en-US" altLang="ko-KR" sz="2800" b="1" i="1" dirty="0" smtClean="0">
                <a:solidFill>
                  <a:schemeClr val="bg1"/>
                </a:solidFill>
              </a:rPr>
              <a:t>GTEP 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사업단 실적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85720" y="1500174"/>
            <a:ext cx="692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ko-KR" altLang="en-US" sz="2000" b="1" i="1" dirty="0" smtClean="0">
                <a:solidFill>
                  <a:srgbClr val="FF0000"/>
                </a:solidFill>
                <a:sym typeface="Symbol"/>
              </a:rPr>
              <a:t></a:t>
            </a:r>
            <a:r>
              <a:rPr lang="ko-KR" altLang="en-US" sz="2000" b="1" i="1" dirty="0" smtClean="0">
                <a:solidFill>
                  <a:schemeClr val="bg1"/>
                </a:solidFill>
                <a:sym typeface="Symbol"/>
              </a:rPr>
              <a:t>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해외 전시회 참가 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바이어 발굴 및 상담 결과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)</a:t>
            </a:r>
            <a:endParaRPr lang="en-US" altLang="ko-KR" sz="2000" b="1" i="1" dirty="0" smtClean="0">
              <a:solidFill>
                <a:srgbClr val="FFFF00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16876"/>
              </p:ext>
            </p:extLst>
          </p:nvPr>
        </p:nvGraphicFramePr>
        <p:xfrm>
          <a:off x="285720" y="1900099"/>
          <a:ext cx="8721559" cy="376114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38208"/>
                <a:gridCol w="2474337"/>
                <a:gridCol w="2609014"/>
              </a:tblGrid>
              <a:tr h="6268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1" dirty="0" smtClean="0">
                          <a:solidFill>
                            <a:srgbClr val="002060"/>
                          </a:solidFill>
                        </a:rPr>
                        <a:t>주요 참가 전시회</a:t>
                      </a:r>
                      <a:endParaRPr lang="en-US" altLang="ko-KR" sz="1600" b="1" i="1" dirty="0" smtClean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i="1" dirty="0" smtClean="0">
                          <a:solidFill>
                            <a:srgbClr val="002060"/>
                          </a:solidFill>
                        </a:rPr>
                        <a:t>바이어 발굴 및 </a:t>
                      </a:r>
                      <a:endParaRPr lang="en-US" altLang="ko-KR" sz="1600" i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600" i="1" dirty="0" smtClean="0">
                          <a:solidFill>
                            <a:srgbClr val="002060"/>
                          </a:solidFill>
                        </a:rPr>
                        <a:t>주요 상담건수</a:t>
                      </a:r>
                      <a:endParaRPr lang="ko-KR" altLang="en-US" sz="1600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i="1" dirty="0" smtClean="0">
                          <a:solidFill>
                            <a:srgbClr val="002060"/>
                          </a:solidFill>
                        </a:rPr>
                        <a:t>현장판매 금액</a:t>
                      </a:r>
                      <a:endParaRPr lang="ko-KR" altLang="en-US" sz="1600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6268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1" dirty="0" smtClean="0">
                          <a:solidFill>
                            <a:schemeClr val="tx1"/>
                          </a:solidFill>
                        </a:rPr>
                        <a:t>이스탄불</a:t>
                      </a:r>
                      <a:r>
                        <a:rPr lang="en-US" altLang="ko-KR" sz="1600" b="1" i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ko-KR" altLang="en-US" sz="1600" b="1" i="1" dirty="0" smtClean="0">
                          <a:solidFill>
                            <a:schemeClr val="tx1"/>
                          </a:solidFill>
                        </a:rPr>
                        <a:t>경주세계문화엑스포 </a:t>
                      </a:r>
                      <a:r>
                        <a:rPr lang="en-US" altLang="ko-KR" sz="1600" b="1" i="1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r>
                        <a:rPr lang="ko-KR" altLang="en-US" sz="1600" b="1" i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ko-KR" sz="16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i="1" dirty="0" smtClean="0"/>
                        <a:t>15</a:t>
                      </a:r>
                      <a:r>
                        <a:rPr lang="ko-KR" altLang="en-US" sz="1600" i="1" dirty="0" smtClean="0"/>
                        <a:t>명</a:t>
                      </a:r>
                      <a:endParaRPr lang="ko-KR" altLang="en-US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i="1" dirty="0" smtClean="0"/>
                        <a:t>USD 1,932</a:t>
                      </a:r>
                      <a:endParaRPr lang="ko-KR" altLang="en-US" sz="1600" i="1" dirty="0"/>
                    </a:p>
                  </a:txBody>
                  <a:tcPr anchor="ctr"/>
                </a:tc>
              </a:tr>
              <a:tr h="6268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1" dirty="0" smtClean="0">
                          <a:solidFill>
                            <a:schemeClr val="tx1"/>
                          </a:solidFill>
                        </a:rPr>
                        <a:t>2013 </a:t>
                      </a:r>
                      <a:r>
                        <a:rPr lang="ko-KR" altLang="en-US" sz="1600" b="1" i="1" dirty="0" smtClean="0">
                          <a:solidFill>
                            <a:schemeClr val="tx1"/>
                          </a:solidFill>
                        </a:rPr>
                        <a:t>하얼빈 </a:t>
                      </a:r>
                      <a:r>
                        <a:rPr lang="ko-KR" altLang="en-US" sz="1600" b="1" i="1" dirty="0" err="1" smtClean="0">
                          <a:solidFill>
                            <a:schemeClr val="tx1"/>
                          </a:solidFill>
                        </a:rPr>
                        <a:t>국제농수식품박람회</a:t>
                      </a:r>
                      <a:endParaRPr lang="en-US" altLang="ko-KR" sz="16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i="1" dirty="0" smtClean="0"/>
                        <a:t>30 </a:t>
                      </a:r>
                      <a:r>
                        <a:rPr lang="ko-KR" altLang="en-US" sz="1600" i="1" dirty="0" smtClean="0"/>
                        <a:t>명</a:t>
                      </a:r>
                      <a:endParaRPr lang="ko-KR" altLang="en-US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i="1" dirty="0" smtClean="0"/>
                        <a:t>USD 61,256</a:t>
                      </a:r>
                      <a:endParaRPr lang="ko-KR" altLang="en-US" sz="1600" i="1" dirty="0"/>
                    </a:p>
                  </a:txBody>
                  <a:tcPr anchor="ctr"/>
                </a:tc>
              </a:tr>
              <a:tr h="6268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1" dirty="0" smtClean="0">
                          <a:solidFill>
                            <a:schemeClr val="tx1"/>
                          </a:solidFill>
                        </a:rPr>
                        <a:t>2013 </a:t>
                      </a:r>
                      <a:r>
                        <a:rPr lang="ko-KR" altLang="en-US" sz="1600" b="1" i="1" dirty="0" smtClean="0">
                          <a:solidFill>
                            <a:schemeClr val="tx1"/>
                          </a:solidFill>
                        </a:rPr>
                        <a:t>홍콩 </a:t>
                      </a:r>
                      <a:r>
                        <a:rPr lang="ko-KR" altLang="en-US" sz="1600" b="1" i="1" dirty="0" err="1" smtClean="0">
                          <a:solidFill>
                            <a:schemeClr val="tx1"/>
                          </a:solidFill>
                        </a:rPr>
                        <a:t>추계전자전</a:t>
                      </a:r>
                      <a:endParaRPr lang="en-US" altLang="ko-KR" sz="16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i="1" dirty="0" smtClean="0"/>
                        <a:t>12 </a:t>
                      </a:r>
                      <a:r>
                        <a:rPr lang="ko-KR" altLang="en-US" sz="1600" i="1" dirty="0" smtClean="0"/>
                        <a:t>명</a:t>
                      </a:r>
                      <a:endParaRPr lang="ko-KR" altLang="en-US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i="1" dirty="0" smtClean="0"/>
                        <a:t>USD 1,017</a:t>
                      </a:r>
                      <a:endParaRPr lang="ko-KR" altLang="en-US" sz="1600" i="1" dirty="0"/>
                    </a:p>
                  </a:txBody>
                  <a:tcPr anchor="ctr"/>
                </a:tc>
              </a:tr>
              <a:tr h="6268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1" dirty="0" smtClean="0">
                          <a:solidFill>
                            <a:schemeClr val="tx1"/>
                          </a:solidFill>
                        </a:rPr>
                        <a:t>2013 </a:t>
                      </a:r>
                      <a:r>
                        <a:rPr lang="ko-KR" altLang="en-US" sz="1600" b="1" i="1" dirty="0" smtClean="0">
                          <a:solidFill>
                            <a:schemeClr val="tx1"/>
                          </a:solidFill>
                        </a:rPr>
                        <a:t>고려인삼세계화 </a:t>
                      </a:r>
                      <a:r>
                        <a:rPr lang="ko-KR" altLang="en-US" sz="1600" b="1" i="1" dirty="0" err="1" smtClean="0">
                          <a:solidFill>
                            <a:schemeClr val="tx1"/>
                          </a:solidFill>
                        </a:rPr>
                        <a:t>배트남전</a:t>
                      </a:r>
                      <a:endParaRPr lang="en-US" altLang="ko-KR" sz="16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i="1" dirty="0" smtClean="0"/>
                        <a:t>15</a:t>
                      </a:r>
                      <a:r>
                        <a:rPr lang="en-US" altLang="ko-KR" sz="1600" i="1" baseline="0" dirty="0" smtClean="0"/>
                        <a:t> </a:t>
                      </a:r>
                      <a:r>
                        <a:rPr lang="ko-KR" altLang="en-US" sz="1600" i="1" dirty="0" smtClean="0"/>
                        <a:t>명</a:t>
                      </a:r>
                      <a:endParaRPr lang="ko-KR" altLang="en-US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i="1" dirty="0" smtClean="0"/>
                        <a:t>USD 3,368</a:t>
                      </a:r>
                      <a:endParaRPr lang="ko-KR" altLang="en-US" sz="1600" i="1" dirty="0"/>
                    </a:p>
                  </a:txBody>
                  <a:tcPr anchor="ctr"/>
                </a:tc>
              </a:tr>
              <a:tr h="6268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1" dirty="0" smtClean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1600" b="1" i="1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ko-KR" altLang="en-US" sz="1600" b="1" i="1" dirty="0" smtClean="0">
                          <a:solidFill>
                            <a:schemeClr val="tx1"/>
                          </a:solidFill>
                        </a:rPr>
                        <a:t>회 중국 </a:t>
                      </a:r>
                      <a:r>
                        <a:rPr lang="ko-KR" altLang="en-US" sz="1600" b="1" i="1" dirty="0" err="1" smtClean="0">
                          <a:solidFill>
                            <a:schemeClr val="tx1"/>
                          </a:solidFill>
                        </a:rPr>
                        <a:t>광조우</a:t>
                      </a:r>
                      <a:r>
                        <a:rPr lang="ko-KR" altLang="en-US" sz="1600" b="1" i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600" b="1" i="1" dirty="0" err="1" smtClean="0">
                          <a:solidFill>
                            <a:schemeClr val="tx1"/>
                          </a:solidFill>
                        </a:rPr>
                        <a:t>수출상품교역회</a:t>
                      </a:r>
                      <a:endParaRPr lang="en-US" altLang="ko-KR" sz="16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i="1" dirty="0" smtClean="0"/>
                        <a:t>8 </a:t>
                      </a:r>
                      <a:r>
                        <a:rPr lang="ko-KR" altLang="en-US" sz="1600" i="1" dirty="0" smtClean="0"/>
                        <a:t>명</a:t>
                      </a:r>
                      <a:endParaRPr lang="ko-KR" altLang="en-US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i="1" dirty="0" smtClean="0"/>
                        <a:t>USD</a:t>
                      </a:r>
                      <a:r>
                        <a:rPr lang="en-US" altLang="ko-KR" sz="1600" i="1" baseline="0" dirty="0" smtClean="0"/>
                        <a:t> 471</a:t>
                      </a:r>
                      <a:endParaRPr lang="ko-KR" altLang="en-US" sz="1600" i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1" dirty="0" smtClean="0">
                <a:solidFill>
                  <a:schemeClr val="bg1"/>
                </a:solidFill>
              </a:rPr>
              <a:t>한남대학교 </a:t>
            </a:r>
            <a:r>
              <a:rPr lang="en-US" altLang="ko-KR" sz="2800" b="1" i="1" dirty="0" smtClean="0">
                <a:solidFill>
                  <a:schemeClr val="bg1"/>
                </a:solidFill>
              </a:rPr>
              <a:t>GTEP 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사업단 실적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85720" y="1500174"/>
            <a:ext cx="692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ko-KR" altLang="en-US" sz="2000" b="1" i="1" dirty="0" smtClean="0">
                <a:solidFill>
                  <a:srgbClr val="FF0000"/>
                </a:solidFill>
                <a:sym typeface="Symbol"/>
              </a:rPr>
              <a:t>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수출 </a:t>
            </a:r>
            <a:r>
              <a:rPr lang="ko-KR" altLang="en-US" sz="2000" b="1" i="1" dirty="0" err="1" smtClean="0">
                <a:solidFill>
                  <a:schemeClr val="bg1"/>
                </a:solidFill>
              </a:rPr>
              <a:t>상담회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 진행</a:t>
            </a:r>
            <a:endParaRPr lang="en-US" altLang="ko-KR" sz="2000" b="1" i="1" dirty="0" smtClean="0">
              <a:solidFill>
                <a:srgbClr val="FFFF00"/>
              </a:solidFill>
            </a:endParaRPr>
          </a:p>
        </p:txBody>
      </p:sp>
      <p:sp>
        <p:nvSpPr>
          <p:cNvPr id="13" name="한쪽 모서리가 둥근 사각형 12"/>
          <p:cNvSpPr/>
          <p:nvPr/>
        </p:nvSpPr>
        <p:spPr>
          <a:xfrm>
            <a:off x="214282" y="1894894"/>
            <a:ext cx="8429684" cy="1714512"/>
          </a:xfrm>
          <a:prstGeom prst="round1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85720" y="2267580"/>
            <a:ext cx="7215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>
                <a:solidFill>
                  <a:srgbClr val="002060"/>
                </a:solidFill>
              </a:rPr>
              <a:t>2014 </a:t>
            </a:r>
            <a:r>
              <a:rPr lang="ko-KR" altLang="en-US" b="1" i="1" dirty="0" smtClean="0">
                <a:solidFill>
                  <a:srgbClr val="002060"/>
                </a:solidFill>
              </a:rPr>
              <a:t>대전지역 </a:t>
            </a:r>
            <a:r>
              <a:rPr lang="ko-KR" altLang="en-US" b="1" i="1" dirty="0" err="1" smtClean="0">
                <a:solidFill>
                  <a:srgbClr val="002060"/>
                </a:solidFill>
              </a:rPr>
              <a:t>바이오소재</a:t>
            </a:r>
            <a:r>
              <a:rPr lang="ko-KR" altLang="en-US" b="1" i="1" dirty="0" smtClean="0">
                <a:solidFill>
                  <a:srgbClr val="002060"/>
                </a:solidFill>
              </a:rPr>
              <a:t> 수출유상기업 베트남 </a:t>
            </a:r>
            <a:r>
              <a:rPr lang="ko-KR" altLang="en-US" b="1" i="1" dirty="0" err="1" smtClean="0">
                <a:solidFill>
                  <a:srgbClr val="002060"/>
                </a:solidFill>
              </a:rPr>
              <a:t>수출상담회</a:t>
            </a:r>
            <a:r>
              <a:rPr lang="ko-KR" altLang="en-US" b="1" i="1" dirty="0" smtClean="0">
                <a:solidFill>
                  <a:srgbClr val="002060"/>
                </a:solidFill>
              </a:rPr>
              <a:t> </a:t>
            </a:r>
            <a:r>
              <a:rPr lang="en-US" altLang="ko-KR" b="1" i="1" dirty="0" smtClean="0">
                <a:solidFill>
                  <a:srgbClr val="002060"/>
                </a:solidFill>
              </a:rPr>
              <a:t>(1</a:t>
            </a:r>
            <a:r>
              <a:rPr lang="ko-KR" altLang="en-US" b="1" i="1" dirty="0" smtClean="0">
                <a:solidFill>
                  <a:srgbClr val="002060"/>
                </a:solidFill>
              </a:rPr>
              <a:t>회</a:t>
            </a:r>
            <a:r>
              <a:rPr lang="en-US" altLang="ko-KR" b="1" i="1" dirty="0" smtClean="0">
                <a:solidFill>
                  <a:srgbClr val="002060"/>
                </a:solidFill>
              </a:rPr>
              <a:t>)</a:t>
            </a:r>
            <a:endParaRPr lang="ko-KR" altLang="en-US" b="1" i="1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5288" y="2637681"/>
            <a:ext cx="6858048" cy="86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i="1" dirty="0" smtClean="0">
                <a:solidFill>
                  <a:srgbClr val="002060"/>
                </a:solidFill>
              </a:rPr>
              <a:t>대전시 바이오 소재기업 </a:t>
            </a:r>
            <a:r>
              <a:rPr lang="ko-KR" altLang="en-US" b="1" i="1" dirty="0" err="1" smtClean="0">
                <a:solidFill>
                  <a:srgbClr val="002060"/>
                </a:solidFill>
              </a:rPr>
              <a:t>홍콩수출상담회</a:t>
            </a:r>
            <a:r>
              <a:rPr lang="ko-KR" altLang="en-US" b="1" i="1" dirty="0" smtClean="0">
                <a:solidFill>
                  <a:srgbClr val="002060"/>
                </a:solidFill>
              </a:rPr>
              <a:t> 및 </a:t>
            </a:r>
            <a:r>
              <a:rPr lang="ko-KR" altLang="en-US" b="1" i="1" dirty="0" err="1" smtClean="0">
                <a:solidFill>
                  <a:srgbClr val="002060"/>
                </a:solidFill>
              </a:rPr>
              <a:t>판촉전</a:t>
            </a:r>
            <a:r>
              <a:rPr lang="en-US" altLang="ko-KR" b="1" i="1" dirty="0" smtClean="0">
                <a:solidFill>
                  <a:srgbClr val="002060"/>
                </a:solidFill>
              </a:rPr>
              <a:t>(1</a:t>
            </a:r>
            <a:r>
              <a:rPr lang="ko-KR" altLang="en-US" b="1" i="1" dirty="0" smtClean="0">
                <a:solidFill>
                  <a:srgbClr val="002060"/>
                </a:solidFill>
              </a:rPr>
              <a:t>회</a:t>
            </a:r>
            <a:r>
              <a:rPr lang="en-US" altLang="ko-KR" b="1" i="1" dirty="0" smtClean="0">
                <a:solidFill>
                  <a:srgbClr val="00206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i="1" dirty="0" err="1" smtClean="0">
                <a:solidFill>
                  <a:srgbClr val="002060"/>
                </a:solidFill>
              </a:rPr>
              <a:t>Globla</a:t>
            </a:r>
            <a:r>
              <a:rPr lang="en-US" altLang="ko-KR" b="1" i="1" dirty="0" smtClean="0">
                <a:solidFill>
                  <a:srgbClr val="002060"/>
                </a:solidFill>
              </a:rPr>
              <a:t> Business Plaza(GBP) (</a:t>
            </a:r>
            <a:r>
              <a:rPr lang="ko-KR" altLang="en-US" b="1" i="1" dirty="0" smtClean="0">
                <a:solidFill>
                  <a:srgbClr val="002060"/>
                </a:solidFill>
              </a:rPr>
              <a:t>비즈니스 </a:t>
            </a:r>
            <a:r>
              <a:rPr lang="ko-KR" altLang="en-US" b="1" i="1" dirty="0" err="1" smtClean="0">
                <a:solidFill>
                  <a:srgbClr val="002060"/>
                </a:solidFill>
              </a:rPr>
              <a:t>상담회</a:t>
            </a:r>
            <a:r>
              <a:rPr lang="en-US" altLang="ko-KR" b="1" i="1" dirty="0" smtClean="0">
                <a:solidFill>
                  <a:srgbClr val="002060"/>
                </a:solidFill>
              </a:rPr>
              <a:t>)(1</a:t>
            </a:r>
            <a:r>
              <a:rPr lang="ko-KR" altLang="en-US" b="1" i="1" dirty="0" smtClean="0">
                <a:solidFill>
                  <a:srgbClr val="002060"/>
                </a:solidFill>
              </a:rPr>
              <a:t>회</a:t>
            </a:r>
            <a:r>
              <a:rPr lang="en-US" altLang="ko-KR" b="1" i="1" dirty="0" smtClean="0">
                <a:solidFill>
                  <a:srgbClr val="002060"/>
                </a:solidFill>
              </a:rPr>
              <a:t>)</a:t>
            </a:r>
            <a:endParaRPr lang="ko-KR" altLang="en-US" b="1" i="1" dirty="0">
              <a:solidFill>
                <a:srgbClr val="002060"/>
              </a:solidFill>
            </a:endParaRPr>
          </a:p>
        </p:txBody>
      </p:sp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" y="3643314"/>
            <a:ext cx="1620274" cy="194592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643314"/>
            <a:ext cx="1802409" cy="194592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089" y="3643315"/>
            <a:ext cx="1869999" cy="194592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749" y="3643316"/>
            <a:ext cx="1883539" cy="194592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465" y="3643316"/>
            <a:ext cx="1817125" cy="194592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1" dirty="0" smtClean="0">
                <a:solidFill>
                  <a:schemeClr val="bg1"/>
                </a:solidFill>
              </a:rPr>
              <a:t>한남대학교 </a:t>
            </a:r>
            <a:r>
              <a:rPr lang="en-US" altLang="ko-KR" sz="2800" b="1" i="1" dirty="0" smtClean="0">
                <a:solidFill>
                  <a:schemeClr val="bg1"/>
                </a:solidFill>
              </a:rPr>
              <a:t>GTEP 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사업단 실적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85720" y="1500174"/>
            <a:ext cx="692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ko-KR" altLang="en-US" sz="2000" b="1" i="1" dirty="0" smtClean="0">
                <a:solidFill>
                  <a:srgbClr val="FF0000"/>
                </a:solidFill>
                <a:sym typeface="Symbol"/>
              </a:rPr>
              <a:t></a:t>
            </a:r>
            <a:r>
              <a:rPr lang="ko-KR" altLang="en-US" sz="2000" b="1" i="1" dirty="0" smtClean="0">
                <a:solidFill>
                  <a:schemeClr val="bg1"/>
                </a:solidFill>
                <a:sym typeface="Symbol"/>
              </a:rPr>
              <a:t>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무역실무 및 외국어 특화 교육</a:t>
            </a:r>
            <a:endParaRPr lang="en-US" altLang="ko-KR" sz="2000" b="1" i="1" dirty="0" smtClean="0">
              <a:solidFill>
                <a:srgbClr val="FFFF00"/>
              </a:solidFill>
            </a:endParaRPr>
          </a:p>
        </p:txBody>
      </p:sp>
      <p:sp>
        <p:nvSpPr>
          <p:cNvPr id="15" name="한쪽 모서리가 둥근 사각형 14"/>
          <p:cNvSpPr/>
          <p:nvPr/>
        </p:nvSpPr>
        <p:spPr>
          <a:xfrm>
            <a:off x="214282" y="2000240"/>
            <a:ext cx="5715040" cy="3643338"/>
          </a:xfrm>
          <a:prstGeom prst="round1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85720" y="2287205"/>
            <a:ext cx="5715040" cy="2041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altLang="ko-KR" sz="2000" b="1" i="1" dirty="0" smtClean="0">
                <a:solidFill>
                  <a:srgbClr val="002060"/>
                </a:solidFill>
              </a:rPr>
              <a:t>EC 21 </a:t>
            </a:r>
            <a:r>
              <a:rPr lang="ko-KR" altLang="en-US" sz="2000" b="1" i="1" dirty="0" smtClean="0">
                <a:solidFill>
                  <a:srgbClr val="002060"/>
                </a:solidFill>
              </a:rPr>
              <a:t>무역 전문가 양성 관련 특강 </a:t>
            </a:r>
            <a:endParaRPr lang="en-US" altLang="ko-KR" sz="2000" b="1" i="1" dirty="0" smtClean="0">
              <a:solidFill>
                <a:srgbClr val="002060"/>
              </a:solidFill>
            </a:endParaRPr>
          </a:p>
          <a:p>
            <a:pPr>
              <a:spcBef>
                <a:spcPts val="800"/>
              </a:spcBef>
            </a:pPr>
            <a:r>
              <a:rPr lang="ko-KR" altLang="en-US" sz="2000" b="1" i="1" dirty="0" smtClean="0">
                <a:solidFill>
                  <a:srgbClr val="002060"/>
                </a:solidFill>
              </a:rPr>
              <a:t>교내 외국어 교육원 연계 </a:t>
            </a:r>
            <a:r>
              <a:rPr lang="en-US" altLang="ko-KR" sz="2000" b="1" i="1" dirty="0" smtClean="0">
                <a:solidFill>
                  <a:srgbClr val="002060"/>
                </a:solidFill>
              </a:rPr>
              <a:t>( </a:t>
            </a:r>
            <a:r>
              <a:rPr lang="ko-KR" altLang="en-US" sz="2000" b="1" i="1" dirty="0" smtClean="0">
                <a:solidFill>
                  <a:srgbClr val="002060"/>
                </a:solidFill>
              </a:rPr>
              <a:t>회화</a:t>
            </a:r>
            <a:r>
              <a:rPr lang="en-US" altLang="ko-KR" sz="2000" b="1" i="1" dirty="0" smtClean="0">
                <a:solidFill>
                  <a:srgbClr val="002060"/>
                </a:solidFill>
              </a:rPr>
              <a:t>, </a:t>
            </a:r>
            <a:r>
              <a:rPr lang="ko-KR" altLang="en-US" sz="2000" b="1" i="1" dirty="0" smtClean="0">
                <a:solidFill>
                  <a:srgbClr val="002060"/>
                </a:solidFill>
              </a:rPr>
              <a:t>작문</a:t>
            </a:r>
            <a:r>
              <a:rPr lang="en-US" altLang="ko-KR" sz="2000" b="1" i="1" dirty="0" smtClean="0">
                <a:solidFill>
                  <a:srgbClr val="002060"/>
                </a:solidFill>
              </a:rPr>
              <a:t>, TOEIC )</a:t>
            </a:r>
          </a:p>
          <a:p>
            <a:pPr>
              <a:spcBef>
                <a:spcPts val="800"/>
              </a:spcBef>
            </a:pPr>
            <a:r>
              <a:rPr lang="ko-KR" altLang="en-US" sz="2000" b="1" i="1" dirty="0" err="1" smtClean="0">
                <a:solidFill>
                  <a:srgbClr val="002060"/>
                </a:solidFill>
              </a:rPr>
              <a:t>스터디</a:t>
            </a:r>
            <a:r>
              <a:rPr lang="ko-KR" altLang="en-US" sz="2000" b="1" i="1" dirty="0" smtClean="0">
                <a:solidFill>
                  <a:srgbClr val="002060"/>
                </a:solidFill>
              </a:rPr>
              <a:t> 그룹 조직 </a:t>
            </a:r>
            <a:r>
              <a:rPr lang="en-US" altLang="ko-KR" sz="2000" b="1" i="1" dirty="0" smtClean="0">
                <a:solidFill>
                  <a:srgbClr val="002060"/>
                </a:solidFill>
              </a:rPr>
              <a:t>( TOEIC )</a:t>
            </a:r>
          </a:p>
          <a:p>
            <a:pPr>
              <a:spcBef>
                <a:spcPts val="800"/>
              </a:spcBef>
            </a:pPr>
            <a:r>
              <a:rPr lang="ko-KR" altLang="en-US" sz="2000" b="1" i="1" dirty="0" smtClean="0">
                <a:solidFill>
                  <a:srgbClr val="002060"/>
                </a:solidFill>
              </a:rPr>
              <a:t>자격증 반 개설</a:t>
            </a:r>
            <a:r>
              <a:rPr lang="en-US" altLang="ko-KR" sz="2000" b="1" i="1" dirty="0" smtClean="0">
                <a:solidFill>
                  <a:srgbClr val="002060"/>
                </a:solidFill>
              </a:rPr>
              <a:t>(</a:t>
            </a:r>
            <a:r>
              <a:rPr lang="ko-KR" altLang="en-US" sz="2000" b="1" i="1" dirty="0" smtClean="0">
                <a:solidFill>
                  <a:srgbClr val="002060"/>
                </a:solidFill>
              </a:rPr>
              <a:t>유통관리사</a:t>
            </a:r>
            <a:r>
              <a:rPr lang="en-US" altLang="ko-KR" sz="2000" b="1" i="1" dirty="0" smtClean="0">
                <a:solidFill>
                  <a:srgbClr val="002060"/>
                </a:solidFill>
              </a:rPr>
              <a:t>)</a:t>
            </a:r>
          </a:p>
          <a:p>
            <a:pPr>
              <a:spcBef>
                <a:spcPts val="800"/>
              </a:spcBef>
            </a:pPr>
            <a:r>
              <a:rPr lang="en-US" altLang="ko-KR" sz="2000" b="1" i="1" dirty="0" smtClean="0">
                <a:solidFill>
                  <a:srgbClr val="002060"/>
                </a:solidFill>
              </a:rPr>
              <a:t>FTA </a:t>
            </a:r>
            <a:r>
              <a:rPr lang="ko-KR" altLang="en-US" sz="2000" b="1" i="1" dirty="0" err="1" smtClean="0">
                <a:solidFill>
                  <a:srgbClr val="002060"/>
                </a:solidFill>
              </a:rPr>
              <a:t>수출인증자</a:t>
            </a:r>
            <a:r>
              <a:rPr lang="ko-KR" altLang="en-US" sz="2000" b="1" i="1" dirty="0" smtClean="0">
                <a:solidFill>
                  <a:srgbClr val="002060"/>
                </a:solidFill>
              </a:rPr>
              <a:t> 교육과정 개</a:t>
            </a:r>
            <a:r>
              <a:rPr lang="ko-KR" altLang="en-US" sz="2000" b="1" i="1" dirty="0">
                <a:solidFill>
                  <a:srgbClr val="002060"/>
                </a:solidFill>
              </a:rPr>
              <a:t>설</a:t>
            </a:r>
            <a:endParaRPr lang="en-US" altLang="ko-KR" sz="2000" b="1" i="1" dirty="0" smtClean="0">
              <a:solidFill>
                <a:srgbClr val="002060"/>
              </a:solidFill>
            </a:endParaRPr>
          </a:p>
        </p:txBody>
      </p:sp>
      <p:pic>
        <p:nvPicPr>
          <p:cNvPr id="22" name="그림 21" descr="P100013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46" y="1830760"/>
            <a:ext cx="3061629" cy="1767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598666"/>
            <a:ext cx="2660812" cy="2074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89" y="3598666"/>
            <a:ext cx="2714610" cy="2074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1" dirty="0" smtClean="0">
                <a:solidFill>
                  <a:schemeClr val="bg1"/>
                </a:solidFill>
              </a:rPr>
              <a:t>한남대학교 </a:t>
            </a:r>
            <a:r>
              <a:rPr lang="en-US" altLang="ko-KR" sz="2800" b="1" i="1" dirty="0" smtClean="0">
                <a:solidFill>
                  <a:schemeClr val="bg1"/>
                </a:solidFill>
              </a:rPr>
              <a:t>GTEP 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사업단 실적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85720" y="1500174"/>
            <a:ext cx="7715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ko-KR" altLang="en-US" sz="2000" b="1" i="1" dirty="0" smtClean="0">
                <a:solidFill>
                  <a:srgbClr val="FF0000"/>
                </a:solidFill>
                <a:sym typeface="Symbol"/>
              </a:rPr>
              <a:t></a:t>
            </a:r>
            <a:r>
              <a:rPr lang="ko-KR" altLang="en-US" sz="2000" b="1" i="1" dirty="0" smtClean="0">
                <a:solidFill>
                  <a:schemeClr val="bg1"/>
                </a:solidFill>
                <a:sym typeface="Symbol"/>
              </a:rPr>
              <a:t> 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GTEP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국내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/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해외 </a:t>
            </a:r>
            <a:r>
              <a:rPr lang="ko-KR" altLang="en-US" sz="2000" b="1" i="1" dirty="0" err="1" smtClean="0">
                <a:solidFill>
                  <a:schemeClr val="bg1"/>
                </a:solidFill>
              </a:rPr>
              <a:t>인턴</a:t>
            </a:r>
            <a:r>
              <a:rPr lang="ko-KR" altLang="en-US" sz="2000" b="1" i="1" dirty="0" err="1">
                <a:solidFill>
                  <a:schemeClr val="bg1"/>
                </a:solidFill>
              </a:rPr>
              <a:t>쉽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 파견</a:t>
            </a:r>
            <a:endParaRPr lang="en-US" altLang="ko-KR" sz="2000" b="1" i="1" dirty="0" smtClean="0">
              <a:solidFill>
                <a:srgbClr val="FFFF00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214282" y="2000240"/>
            <a:ext cx="7715304" cy="3643338"/>
            <a:chOff x="214282" y="2000240"/>
            <a:chExt cx="7715304" cy="3643338"/>
          </a:xfrm>
        </p:grpSpPr>
        <p:sp>
          <p:nvSpPr>
            <p:cNvPr id="11" name="한쪽 모서리가 둥근 사각형 10"/>
            <p:cNvSpPr/>
            <p:nvPr/>
          </p:nvSpPr>
          <p:spPr>
            <a:xfrm>
              <a:off x="214282" y="2000240"/>
              <a:ext cx="7715304" cy="3643338"/>
            </a:xfrm>
            <a:prstGeom prst="round1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0150" y="2000240"/>
              <a:ext cx="7358114" cy="276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800"/>
                </a:spcBef>
              </a:pPr>
              <a:r>
                <a:rPr lang="ko-KR" altLang="en-US" sz="2200" b="1" i="1" dirty="0" smtClean="0">
                  <a:solidFill>
                    <a:srgbClr val="002060"/>
                  </a:solidFill>
                </a:rPr>
                <a:t>해외 </a:t>
              </a:r>
              <a:r>
                <a:rPr lang="ko-KR" altLang="en-US" sz="2200" b="1" i="1" dirty="0" err="1" smtClean="0">
                  <a:solidFill>
                    <a:srgbClr val="002060"/>
                  </a:solidFill>
                </a:rPr>
                <a:t>인턴쉽</a:t>
              </a:r>
              <a:r>
                <a:rPr lang="ko-KR" altLang="en-US" sz="2200" b="1" i="1" dirty="0" smtClean="0">
                  <a:solidFill>
                    <a:srgbClr val="002060"/>
                  </a:solidFill>
                </a:rPr>
                <a:t> </a:t>
              </a:r>
              <a:endParaRPr lang="en-US" altLang="ko-KR" sz="2200" b="1" i="1" dirty="0" smtClean="0">
                <a:solidFill>
                  <a:srgbClr val="002060"/>
                </a:solidFill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</a:pPr>
              <a:r>
                <a:rPr lang="en-US" altLang="ko-KR" b="1" i="1" dirty="0" smtClean="0">
                  <a:solidFill>
                    <a:schemeClr val="bg1"/>
                  </a:solidFill>
                </a:rPr>
                <a:t>- 6</a:t>
              </a:r>
              <a:r>
                <a:rPr lang="ko-KR" altLang="en-US" b="1" i="1" dirty="0" smtClean="0">
                  <a:solidFill>
                    <a:schemeClr val="bg1"/>
                  </a:solidFill>
                </a:rPr>
                <a:t>명</a:t>
              </a:r>
              <a:r>
                <a:rPr lang="en-US" altLang="ko-KR" b="1" i="1" dirty="0" smtClean="0">
                  <a:solidFill>
                    <a:schemeClr val="bg1"/>
                  </a:solidFill>
                </a:rPr>
                <a:t>  </a:t>
              </a:r>
              <a:r>
                <a:rPr lang="ko-KR" altLang="en-US" b="1" i="1" dirty="0" smtClean="0">
                  <a:solidFill>
                    <a:schemeClr val="bg1"/>
                  </a:solidFill>
                </a:rPr>
                <a:t>파견 </a:t>
              </a:r>
              <a:r>
                <a:rPr lang="en-US" altLang="ko-KR" b="1" i="1" dirty="0" smtClean="0">
                  <a:solidFill>
                    <a:schemeClr val="bg1"/>
                  </a:solidFill>
                </a:rPr>
                <a:t>( </a:t>
              </a:r>
              <a:r>
                <a:rPr lang="ko-KR" altLang="en-US" b="1" i="1" dirty="0" smtClean="0">
                  <a:solidFill>
                    <a:schemeClr val="bg1"/>
                  </a:solidFill>
                </a:rPr>
                <a:t>호주</a:t>
              </a:r>
              <a:r>
                <a:rPr lang="en-US" altLang="ko-KR" b="1" i="1" dirty="0" smtClean="0">
                  <a:solidFill>
                    <a:schemeClr val="bg1"/>
                  </a:solidFill>
                </a:rPr>
                <a:t>,</a:t>
              </a:r>
              <a:r>
                <a:rPr lang="ko-KR" altLang="en-US" b="1" i="1" dirty="0" err="1" smtClean="0">
                  <a:solidFill>
                    <a:schemeClr val="bg1"/>
                  </a:solidFill>
                </a:rPr>
                <a:t>싱가폴</a:t>
              </a:r>
              <a:r>
                <a:rPr lang="en-US" altLang="ko-KR" b="1" i="1" dirty="0" smtClean="0">
                  <a:solidFill>
                    <a:schemeClr val="bg1"/>
                  </a:solidFill>
                </a:rPr>
                <a:t>,</a:t>
              </a:r>
              <a:r>
                <a:rPr lang="ko-KR" altLang="en-US" b="1" i="1" dirty="0" smtClean="0">
                  <a:solidFill>
                    <a:schemeClr val="bg1"/>
                  </a:solidFill>
                </a:rPr>
                <a:t>터키</a:t>
              </a:r>
              <a:r>
                <a:rPr lang="en-US" altLang="ko-KR" b="1" i="1" dirty="0" smtClean="0">
                  <a:solidFill>
                    <a:schemeClr val="bg1"/>
                  </a:solidFill>
                </a:rPr>
                <a:t>,</a:t>
              </a:r>
              <a:r>
                <a:rPr lang="ko-KR" altLang="en-US" b="1" i="1" dirty="0" smtClean="0">
                  <a:solidFill>
                    <a:schemeClr val="bg1"/>
                  </a:solidFill>
                </a:rPr>
                <a:t>캄보디아 파견</a:t>
              </a:r>
              <a:r>
                <a:rPr lang="en-US" altLang="ko-KR" b="1" i="1" dirty="0" smtClean="0">
                  <a:solidFill>
                    <a:schemeClr val="bg1"/>
                  </a:solidFill>
                </a:rPr>
                <a:t>)</a:t>
              </a:r>
              <a:endParaRPr lang="en-US" altLang="ko-KR" b="1" i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</a:pPr>
              <a:r>
                <a:rPr lang="ko-KR" altLang="en-US" sz="2200" b="1" i="1" dirty="0" smtClean="0">
                  <a:solidFill>
                    <a:srgbClr val="002060"/>
                  </a:solidFill>
                </a:rPr>
                <a:t>국내 </a:t>
              </a:r>
              <a:r>
                <a:rPr lang="ko-KR" altLang="en-US" sz="2200" b="1" i="1" dirty="0" err="1" smtClean="0">
                  <a:solidFill>
                    <a:srgbClr val="002060"/>
                  </a:solidFill>
                </a:rPr>
                <a:t>인턴쉽</a:t>
              </a:r>
              <a:endParaRPr lang="en-US" altLang="ko-KR" sz="2200" b="1" i="1" dirty="0" smtClean="0">
                <a:solidFill>
                  <a:srgbClr val="002060"/>
                </a:solidFill>
              </a:endParaRPr>
            </a:p>
            <a:p>
              <a:pPr marL="285750" indent="-285750">
                <a:lnSpc>
                  <a:spcPct val="150000"/>
                </a:lnSpc>
                <a:spcBef>
                  <a:spcPts val="800"/>
                </a:spcBef>
                <a:buFontTx/>
                <a:buChar char="-"/>
              </a:pPr>
              <a:r>
                <a:rPr lang="en-US" altLang="ko-KR" b="1" i="1" dirty="0" smtClean="0">
                  <a:solidFill>
                    <a:schemeClr val="bg1"/>
                  </a:solidFill>
                </a:rPr>
                <a:t>45</a:t>
              </a:r>
              <a:r>
                <a:rPr lang="ko-KR" altLang="en-US" b="1" i="1" dirty="0" smtClean="0">
                  <a:solidFill>
                    <a:schemeClr val="bg1"/>
                  </a:solidFill>
                </a:rPr>
                <a:t>개 </a:t>
              </a:r>
              <a:r>
                <a:rPr lang="en-US" altLang="ko-KR" b="1" i="1" dirty="0">
                  <a:solidFill>
                    <a:schemeClr val="bg1"/>
                  </a:solidFill>
                </a:rPr>
                <a:t>GTEP </a:t>
              </a:r>
              <a:r>
                <a:rPr lang="ko-KR" altLang="en-US" b="1" i="1" dirty="0" smtClean="0">
                  <a:solidFill>
                    <a:schemeClr val="bg1"/>
                  </a:solidFill>
                </a:rPr>
                <a:t>협력업체</a:t>
              </a:r>
              <a:r>
                <a:rPr lang="en-US" altLang="ko-KR" b="1" i="1" dirty="0">
                  <a:solidFill>
                    <a:schemeClr val="bg1"/>
                  </a:solidFill>
                </a:rPr>
                <a:t> </a:t>
              </a:r>
              <a:r>
                <a:rPr lang="ko-KR" altLang="en-US" b="1" i="1" dirty="0" smtClean="0">
                  <a:solidFill>
                    <a:schemeClr val="bg1"/>
                  </a:solidFill>
                </a:rPr>
                <a:t>중 </a:t>
              </a:r>
              <a:r>
                <a:rPr lang="en-US" altLang="ko-KR" b="1" i="1" dirty="0" smtClean="0">
                  <a:solidFill>
                    <a:schemeClr val="bg1"/>
                  </a:solidFill>
                </a:rPr>
                <a:t>1</a:t>
              </a:r>
              <a:r>
                <a:rPr lang="ko-KR" altLang="en-US" b="1" i="1" dirty="0" smtClean="0">
                  <a:solidFill>
                    <a:schemeClr val="bg1"/>
                  </a:solidFill>
                </a:rPr>
                <a:t>명 </a:t>
              </a:r>
              <a:r>
                <a:rPr lang="ko-KR" altLang="en-US" b="1" i="1" dirty="0">
                  <a:solidFill>
                    <a:schemeClr val="bg1"/>
                  </a:solidFill>
                </a:rPr>
                <a:t>파견 </a:t>
              </a:r>
              <a:r>
                <a:rPr lang="en-US" altLang="ko-KR" b="1" i="1" dirty="0">
                  <a:solidFill>
                    <a:schemeClr val="bg1"/>
                  </a:solidFill>
                </a:rPr>
                <a:t>(</a:t>
              </a:r>
              <a:r>
                <a:rPr lang="ko-KR" altLang="en-US" b="1" i="1" dirty="0">
                  <a:solidFill>
                    <a:schemeClr val="bg1"/>
                  </a:solidFill>
                </a:rPr>
                <a:t>수출입 업무 및 기타 행정지원</a:t>
              </a:r>
              <a:r>
                <a:rPr lang="en-US" altLang="ko-KR" b="1" i="1" dirty="0" smtClean="0">
                  <a:solidFill>
                    <a:schemeClr val="bg1"/>
                  </a:solidFill>
                </a:rPr>
                <a:t>)</a:t>
              </a:r>
            </a:p>
            <a:p>
              <a:pPr marL="285750" indent="-285750">
                <a:lnSpc>
                  <a:spcPct val="150000"/>
                </a:lnSpc>
                <a:spcBef>
                  <a:spcPts val="800"/>
                </a:spcBef>
                <a:buFontTx/>
                <a:buChar char="-"/>
              </a:pPr>
              <a:r>
                <a:rPr lang="en-US" altLang="ko-KR" b="1" i="1" dirty="0" smtClean="0">
                  <a:solidFill>
                    <a:schemeClr val="bg1"/>
                  </a:solidFill>
                </a:rPr>
                <a:t>28</a:t>
              </a:r>
              <a:r>
                <a:rPr lang="ko-KR" altLang="en-US" b="1" i="1" dirty="0" smtClean="0">
                  <a:solidFill>
                    <a:schemeClr val="bg1"/>
                  </a:solidFill>
                </a:rPr>
                <a:t>명 파견 예정</a:t>
              </a:r>
              <a:endParaRPr lang="en-US" altLang="ko-KR" b="1" i="1" dirty="0" smtClean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1" dirty="0" smtClean="0">
                <a:solidFill>
                  <a:schemeClr val="bg1"/>
                </a:solidFill>
              </a:rPr>
              <a:t>한남대학교 </a:t>
            </a:r>
            <a:r>
              <a:rPr lang="en-US" altLang="ko-KR" sz="2800" b="1" i="1" dirty="0" smtClean="0">
                <a:solidFill>
                  <a:schemeClr val="bg1"/>
                </a:solidFill>
              </a:rPr>
              <a:t>GTEP 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사업단 실적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85720" y="1500174"/>
            <a:ext cx="692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ko-KR" altLang="en-US" sz="2000" b="1" i="1" dirty="0" smtClean="0">
                <a:solidFill>
                  <a:srgbClr val="FF0000"/>
                </a:solidFill>
                <a:sym typeface="Symbol"/>
              </a:rPr>
              <a:t></a:t>
            </a:r>
            <a:r>
              <a:rPr lang="ko-KR" altLang="en-US" sz="2000" b="1" i="1" dirty="0" smtClean="0">
                <a:solidFill>
                  <a:schemeClr val="bg1"/>
                </a:solidFill>
                <a:sym typeface="Symbol"/>
              </a:rPr>
              <a:t>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언론매체 홍보</a:t>
            </a:r>
            <a:endParaRPr lang="en-US" altLang="ko-KR" sz="2000" b="1" i="1" dirty="0" smtClean="0">
              <a:solidFill>
                <a:srgbClr val="FFFF00"/>
              </a:solidFill>
            </a:endParaRPr>
          </a:p>
        </p:txBody>
      </p:sp>
      <p:sp>
        <p:nvSpPr>
          <p:cNvPr id="11" name="한쪽 모서리가 둥근 사각형 10"/>
          <p:cNvSpPr/>
          <p:nvPr/>
        </p:nvSpPr>
        <p:spPr>
          <a:xfrm>
            <a:off x="214282" y="1928802"/>
            <a:ext cx="7286676" cy="3143272"/>
          </a:xfrm>
          <a:prstGeom prst="round1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85720" y="2071679"/>
            <a:ext cx="7215238" cy="1949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ko-KR" altLang="en-US" sz="2200" b="1" i="1" dirty="0" smtClean="0">
                <a:solidFill>
                  <a:srgbClr val="002060"/>
                </a:solidFill>
              </a:rPr>
              <a:t>주요 신문 및 방송매체 홍보</a:t>
            </a:r>
            <a:endParaRPr lang="en-US" altLang="ko-KR" sz="2200" b="1" i="1" dirty="0" smtClean="0">
              <a:solidFill>
                <a:srgbClr val="002060"/>
              </a:solidFill>
            </a:endParaRPr>
          </a:p>
          <a:p>
            <a:pPr>
              <a:spcBef>
                <a:spcPts val="800"/>
              </a:spcBef>
            </a:pPr>
            <a:r>
              <a:rPr lang="en-US" altLang="ko-KR" b="1" i="1" dirty="0" smtClean="0">
                <a:solidFill>
                  <a:schemeClr val="bg1"/>
                </a:solidFill>
              </a:rPr>
              <a:t>-  </a:t>
            </a:r>
            <a:r>
              <a:rPr lang="ko-KR" altLang="en-US" b="1" i="1" dirty="0" smtClean="0">
                <a:solidFill>
                  <a:schemeClr val="bg1"/>
                </a:solidFill>
              </a:rPr>
              <a:t>충청신문</a:t>
            </a:r>
            <a:r>
              <a:rPr lang="en-US" altLang="ko-KR" b="1" i="1" dirty="0" smtClean="0">
                <a:solidFill>
                  <a:schemeClr val="bg1"/>
                </a:solidFill>
              </a:rPr>
              <a:t>, NEWSIS, </a:t>
            </a:r>
            <a:r>
              <a:rPr lang="ko-KR" altLang="en-US" b="1" i="1" dirty="0" smtClean="0">
                <a:solidFill>
                  <a:schemeClr val="bg1"/>
                </a:solidFill>
              </a:rPr>
              <a:t>한국경제</a:t>
            </a:r>
            <a:r>
              <a:rPr lang="en-US" altLang="ko-KR" b="1" i="1" dirty="0" smtClean="0">
                <a:solidFill>
                  <a:schemeClr val="bg1"/>
                </a:solidFill>
              </a:rPr>
              <a:t>, 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충청매일</a:t>
            </a:r>
            <a:r>
              <a:rPr lang="en-US" altLang="ko-KR" b="1" i="1" dirty="0" smtClean="0">
                <a:solidFill>
                  <a:schemeClr val="bg1"/>
                </a:solidFill>
              </a:rPr>
              <a:t>, </a:t>
            </a:r>
            <a:r>
              <a:rPr lang="ko-KR" altLang="en-US" b="1" i="1" dirty="0" smtClean="0">
                <a:solidFill>
                  <a:schemeClr val="bg1"/>
                </a:solidFill>
              </a:rPr>
              <a:t>중도일보</a:t>
            </a:r>
            <a:r>
              <a:rPr lang="en-US" altLang="ko-KR" b="1" i="1" dirty="0" smtClean="0">
                <a:solidFill>
                  <a:schemeClr val="bg1"/>
                </a:solidFill>
              </a:rPr>
              <a:t>, </a:t>
            </a:r>
            <a:r>
              <a:rPr lang="ko-KR" altLang="en-US" b="1" i="1" dirty="0" smtClean="0">
                <a:solidFill>
                  <a:schemeClr val="bg1"/>
                </a:solidFill>
              </a:rPr>
              <a:t>대전일보</a:t>
            </a:r>
            <a:endParaRPr lang="en-US" altLang="ko-KR" b="1" i="1" dirty="0" smtClean="0">
              <a:solidFill>
                <a:schemeClr val="bg1"/>
              </a:solidFill>
            </a:endParaRPr>
          </a:p>
          <a:p>
            <a:pPr>
              <a:spcBef>
                <a:spcPts val="800"/>
              </a:spcBef>
            </a:pPr>
            <a:r>
              <a:rPr lang="en-US" altLang="ko-KR" b="1" i="1" dirty="0" smtClean="0">
                <a:solidFill>
                  <a:schemeClr val="bg1"/>
                </a:solidFill>
              </a:rPr>
              <a:t>-  GTEP </a:t>
            </a:r>
            <a:r>
              <a:rPr lang="ko-KR" altLang="en-US" b="1" i="1" dirty="0" smtClean="0">
                <a:solidFill>
                  <a:schemeClr val="bg1"/>
                </a:solidFill>
              </a:rPr>
              <a:t>사업단 선정 및 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지자체</a:t>
            </a:r>
            <a:r>
              <a:rPr lang="ko-KR" altLang="en-US" b="1" i="1" dirty="0" smtClean="0">
                <a:solidFill>
                  <a:schemeClr val="bg1"/>
                </a:solidFill>
              </a:rPr>
              <a:t> 연계 해외마케팅 활동 보도</a:t>
            </a:r>
            <a:endParaRPr lang="en-US" altLang="ko-KR" b="1" i="1" dirty="0" smtClean="0">
              <a:solidFill>
                <a:schemeClr val="bg1"/>
              </a:solidFill>
            </a:endParaRPr>
          </a:p>
          <a:p>
            <a:pPr>
              <a:spcBef>
                <a:spcPts val="800"/>
              </a:spcBef>
            </a:pPr>
            <a:r>
              <a:rPr lang="en-US" altLang="ko-KR" b="1" i="1" dirty="0" smtClean="0">
                <a:solidFill>
                  <a:schemeClr val="bg1"/>
                </a:solidFill>
              </a:rPr>
              <a:t>- 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홍콩춘계전자전</a:t>
            </a:r>
            <a:r>
              <a:rPr lang="en-US" altLang="ko-KR" b="1" i="1" dirty="0" smtClean="0">
                <a:solidFill>
                  <a:schemeClr val="bg1"/>
                </a:solidFill>
              </a:rPr>
              <a:t>, </a:t>
            </a:r>
            <a:r>
              <a:rPr lang="ko-KR" altLang="en-US" b="1" i="1" dirty="0" smtClean="0">
                <a:solidFill>
                  <a:schemeClr val="bg1"/>
                </a:solidFill>
              </a:rPr>
              <a:t>대전지역 수출유망 중소기업들 선전</a:t>
            </a:r>
            <a:endParaRPr lang="en-US" altLang="ko-KR" b="1" i="1" dirty="0" smtClean="0">
              <a:solidFill>
                <a:schemeClr val="bg1"/>
              </a:solidFill>
            </a:endParaRPr>
          </a:p>
          <a:p>
            <a:pPr>
              <a:spcBef>
                <a:spcPts val="800"/>
              </a:spcBef>
            </a:pPr>
            <a:r>
              <a:rPr lang="en-US" altLang="ko-KR" b="1" i="1" dirty="0" smtClean="0">
                <a:solidFill>
                  <a:schemeClr val="bg1"/>
                </a:solidFill>
              </a:rPr>
              <a:t>- </a:t>
            </a:r>
            <a:r>
              <a:rPr lang="ko-KR" altLang="en-US" b="1" i="1" dirty="0" smtClean="0">
                <a:solidFill>
                  <a:schemeClr val="bg1"/>
                </a:solidFill>
              </a:rPr>
              <a:t>한남대 학생들</a:t>
            </a:r>
            <a:r>
              <a:rPr lang="en-US" altLang="ko-KR" b="1" i="1" dirty="0" smtClean="0">
                <a:solidFill>
                  <a:schemeClr val="bg1"/>
                </a:solidFill>
              </a:rPr>
              <a:t>, </a:t>
            </a:r>
            <a:r>
              <a:rPr lang="ko-KR" altLang="en-US" b="1" i="1" dirty="0" smtClean="0">
                <a:solidFill>
                  <a:schemeClr val="bg1"/>
                </a:solidFill>
              </a:rPr>
              <a:t>국제문구 박람회 참가 큰 </a:t>
            </a:r>
            <a:r>
              <a:rPr lang="en-US" altLang="ko-KR" b="1" i="1" dirty="0" smtClean="0">
                <a:solidFill>
                  <a:schemeClr val="bg1"/>
                </a:solidFill>
              </a:rPr>
              <a:t>‘</a:t>
            </a:r>
            <a:r>
              <a:rPr lang="ko-KR" altLang="en-US" b="1" i="1" dirty="0" smtClean="0">
                <a:solidFill>
                  <a:schemeClr val="bg1"/>
                </a:solidFill>
              </a:rPr>
              <a:t>성과</a:t>
            </a:r>
            <a:r>
              <a:rPr lang="en-US" altLang="ko-KR" b="1" i="1" dirty="0" smtClean="0">
                <a:solidFill>
                  <a:schemeClr val="bg1"/>
                </a:solidFill>
              </a:rPr>
              <a:t>’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95016"/>
            <a:ext cx="1440160" cy="16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095016"/>
            <a:ext cx="1569356" cy="16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287988"/>
            <a:ext cx="1944216" cy="24270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095016"/>
            <a:ext cx="2016223" cy="16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06" y="620688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1" dirty="0" smtClean="0">
                <a:solidFill>
                  <a:schemeClr val="bg1"/>
                </a:solidFill>
              </a:rPr>
              <a:t>지방자치단체와의 연계 사업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한쪽 모서리가 둥근 사각형 10"/>
          <p:cNvSpPr/>
          <p:nvPr/>
        </p:nvSpPr>
        <p:spPr>
          <a:xfrm>
            <a:off x="214282" y="1571612"/>
            <a:ext cx="8715436" cy="4214842"/>
          </a:xfrm>
          <a:prstGeom prst="round1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53603" y="1945225"/>
            <a:ext cx="8572560" cy="3467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ko-KR" altLang="en-US" sz="2000" b="1" i="1" dirty="0" smtClean="0">
                <a:solidFill>
                  <a:srgbClr val="002060"/>
                </a:solidFill>
              </a:rPr>
              <a:t>대전광역시청</a:t>
            </a:r>
            <a:endParaRPr lang="en-US" altLang="ko-KR" sz="2000" b="1" i="1" dirty="0" smtClean="0">
              <a:solidFill>
                <a:srgbClr val="002060"/>
              </a:solidFill>
            </a:endParaRPr>
          </a:p>
          <a:p>
            <a:pPr>
              <a:spcBef>
                <a:spcPts val="800"/>
              </a:spcBef>
            </a:pPr>
            <a:r>
              <a:rPr lang="en-US" altLang="ko-KR" sz="1700" b="1" i="1" dirty="0" smtClean="0">
                <a:solidFill>
                  <a:schemeClr val="bg1"/>
                </a:solidFill>
              </a:rPr>
              <a:t>- </a:t>
            </a:r>
            <a:r>
              <a:rPr lang="ko-KR" altLang="en-US" sz="1700" b="1" i="1" dirty="0" smtClean="0">
                <a:solidFill>
                  <a:schemeClr val="bg1"/>
                </a:solidFill>
              </a:rPr>
              <a:t>대전지역 중소기업 해외마케팅 업무 지원요청</a:t>
            </a:r>
            <a:r>
              <a:rPr lang="en-US" altLang="ko-KR" sz="1700" b="1" i="1" dirty="0" smtClean="0">
                <a:solidFill>
                  <a:schemeClr val="bg1"/>
                </a:solidFill>
              </a:rPr>
              <a:t>, (</a:t>
            </a:r>
            <a:r>
              <a:rPr lang="ko-KR" altLang="en-US" sz="1700" b="1" i="1" dirty="0" smtClean="0">
                <a:solidFill>
                  <a:schemeClr val="bg1"/>
                </a:solidFill>
              </a:rPr>
              <a:t>통</a:t>
            </a:r>
            <a:r>
              <a:rPr lang="en-US" altLang="ko-KR" sz="1700" b="1" i="1" dirty="0" smtClean="0">
                <a:solidFill>
                  <a:schemeClr val="bg1"/>
                </a:solidFill>
              </a:rPr>
              <a:t>/</a:t>
            </a:r>
            <a:r>
              <a:rPr lang="ko-KR" altLang="en-US" sz="1700" b="1" i="1" dirty="0" smtClean="0">
                <a:solidFill>
                  <a:schemeClr val="bg1"/>
                </a:solidFill>
              </a:rPr>
              <a:t>번역 업무</a:t>
            </a:r>
            <a:r>
              <a:rPr lang="en-US" altLang="ko-KR" sz="1700" b="1" i="1" dirty="0" smtClean="0">
                <a:solidFill>
                  <a:schemeClr val="bg1"/>
                </a:solidFill>
              </a:rPr>
              <a:t>)</a:t>
            </a:r>
            <a:r>
              <a:rPr lang="ko-KR" altLang="en-US" sz="1700" b="1" i="1" dirty="0" smtClean="0">
                <a:solidFill>
                  <a:schemeClr val="bg1"/>
                </a:solidFill>
              </a:rPr>
              <a:t> </a:t>
            </a:r>
            <a:endParaRPr lang="en-US" altLang="ko-KR" sz="1700" b="1" i="1" dirty="0" smtClean="0">
              <a:solidFill>
                <a:schemeClr val="bg1"/>
              </a:solidFill>
            </a:endParaRPr>
          </a:p>
          <a:p>
            <a:pPr>
              <a:spcBef>
                <a:spcPts val="800"/>
              </a:spcBef>
            </a:pPr>
            <a:r>
              <a:rPr lang="ko-KR" altLang="en-US" sz="2000" b="1" i="1" dirty="0" smtClean="0">
                <a:solidFill>
                  <a:srgbClr val="002060"/>
                </a:solidFill>
              </a:rPr>
              <a:t>충남도청</a:t>
            </a:r>
            <a:endParaRPr lang="en-US" altLang="ko-KR" sz="2000" b="1" i="1" dirty="0" smtClean="0">
              <a:solidFill>
                <a:srgbClr val="002060"/>
              </a:solidFill>
            </a:endParaRPr>
          </a:p>
          <a:p>
            <a:pPr>
              <a:spcBef>
                <a:spcPts val="800"/>
              </a:spcBef>
            </a:pPr>
            <a:r>
              <a:rPr lang="en-US" altLang="ko-KR" sz="1700" b="1" i="1" dirty="0" smtClean="0">
                <a:solidFill>
                  <a:schemeClr val="bg1"/>
                </a:solidFill>
              </a:rPr>
              <a:t>- </a:t>
            </a:r>
            <a:r>
              <a:rPr lang="ko-KR" altLang="en-US" sz="1700" b="1" i="1" dirty="0">
                <a:solidFill>
                  <a:schemeClr val="bg1"/>
                </a:solidFill>
              </a:rPr>
              <a:t>충남지역 중소기업 수출마케팅 업무 지원</a:t>
            </a:r>
            <a:endParaRPr lang="en-US" altLang="ko-KR" sz="1700" b="1" i="1" dirty="0">
              <a:solidFill>
                <a:schemeClr val="bg1"/>
              </a:solidFill>
            </a:endParaRPr>
          </a:p>
          <a:p>
            <a:pPr>
              <a:spcBef>
                <a:spcPts val="800"/>
              </a:spcBef>
            </a:pPr>
            <a:r>
              <a:rPr lang="ko-KR" altLang="en-US" sz="2000" b="1" i="1" dirty="0" smtClean="0">
                <a:solidFill>
                  <a:srgbClr val="002060"/>
                </a:solidFill>
              </a:rPr>
              <a:t>한국무역협회 대전충남지부</a:t>
            </a:r>
            <a:endParaRPr lang="en-US" altLang="ko-KR" sz="2000" b="1" i="1" dirty="0" smtClean="0">
              <a:solidFill>
                <a:srgbClr val="002060"/>
              </a:solidFill>
            </a:endParaRPr>
          </a:p>
          <a:p>
            <a:pPr>
              <a:spcBef>
                <a:spcPts val="800"/>
              </a:spcBef>
            </a:pPr>
            <a:r>
              <a:rPr lang="en-US" altLang="ko-KR" sz="1700" b="1" i="1" dirty="0" smtClean="0">
                <a:solidFill>
                  <a:schemeClr val="bg1"/>
                </a:solidFill>
              </a:rPr>
              <a:t>- </a:t>
            </a:r>
            <a:r>
              <a:rPr lang="ko-KR" altLang="en-US" sz="1700" b="1" i="1" dirty="0" smtClean="0">
                <a:solidFill>
                  <a:schemeClr val="bg1"/>
                </a:solidFill>
              </a:rPr>
              <a:t>대전</a:t>
            </a:r>
            <a:r>
              <a:rPr lang="en-US" altLang="ko-KR" sz="1700" b="1" i="1" dirty="0" smtClean="0">
                <a:solidFill>
                  <a:schemeClr val="bg1"/>
                </a:solidFill>
              </a:rPr>
              <a:t>/</a:t>
            </a:r>
            <a:r>
              <a:rPr lang="ko-KR" altLang="en-US" sz="1700" b="1" i="1" dirty="0" smtClean="0">
                <a:solidFill>
                  <a:schemeClr val="bg1"/>
                </a:solidFill>
              </a:rPr>
              <a:t>충남 중소기업 지원관련 업무 분담 수행</a:t>
            </a:r>
            <a:endParaRPr lang="en-US" altLang="ko-KR" sz="1700" b="1" i="1" dirty="0" smtClean="0">
              <a:solidFill>
                <a:schemeClr val="bg1"/>
              </a:solidFill>
            </a:endParaRPr>
          </a:p>
          <a:p>
            <a:pPr>
              <a:spcBef>
                <a:spcPts val="800"/>
              </a:spcBef>
            </a:pPr>
            <a:r>
              <a:rPr lang="en-US" altLang="ko-KR" sz="1700" b="1" i="1" dirty="0" smtClean="0">
                <a:solidFill>
                  <a:schemeClr val="bg1"/>
                </a:solidFill>
              </a:rPr>
              <a:t>- </a:t>
            </a:r>
            <a:r>
              <a:rPr lang="ko-KR" altLang="en-US" sz="1700" b="1" i="1" dirty="0" smtClean="0">
                <a:solidFill>
                  <a:schemeClr val="bg1"/>
                </a:solidFill>
              </a:rPr>
              <a:t>한남대학교 </a:t>
            </a:r>
            <a:r>
              <a:rPr lang="en-US" altLang="ko-KR" sz="1700" b="1" i="1" dirty="0" smtClean="0">
                <a:solidFill>
                  <a:schemeClr val="bg1"/>
                </a:solidFill>
              </a:rPr>
              <a:t>GTEP </a:t>
            </a:r>
            <a:r>
              <a:rPr lang="ko-KR" altLang="en-US" sz="1700" b="1" i="1" dirty="0" smtClean="0">
                <a:solidFill>
                  <a:schemeClr val="bg1"/>
                </a:solidFill>
              </a:rPr>
              <a:t>협력업체 해외전시회 참가 지원</a:t>
            </a:r>
            <a:endParaRPr lang="en-US" altLang="ko-KR" sz="1700" b="1" i="1" dirty="0" smtClean="0">
              <a:solidFill>
                <a:schemeClr val="bg1"/>
              </a:solidFill>
            </a:endParaRPr>
          </a:p>
          <a:p>
            <a:pPr>
              <a:spcBef>
                <a:spcPts val="800"/>
              </a:spcBef>
            </a:pPr>
            <a:r>
              <a:rPr lang="en-US" altLang="ko-KR" sz="2000" b="1" i="1" dirty="0" smtClean="0">
                <a:solidFill>
                  <a:srgbClr val="002060"/>
                </a:solidFill>
              </a:rPr>
              <a:t>KOTRA </a:t>
            </a:r>
            <a:r>
              <a:rPr lang="ko-KR" altLang="en-US" sz="2000" b="1" i="1" dirty="0" smtClean="0">
                <a:solidFill>
                  <a:srgbClr val="002060"/>
                </a:solidFill>
              </a:rPr>
              <a:t>글로벌 비즈니스 플랫폼</a:t>
            </a:r>
            <a:endParaRPr lang="en-US" altLang="ko-KR" sz="2000" b="1" i="1" dirty="0">
              <a:solidFill>
                <a:srgbClr val="002060"/>
              </a:solidFill>
            </a:endParaRPr>
          </a:p>
          <a:p>
            <a:pPr>
              <a:spcBef>
                <a:spcPts val="800"/>
              </a:spcBef>
            </a:pPr>
            <a:r>
              <a:rPr lang="en-US" altLang="ko-KR" b="1" i="1" dirty="0" smtClean="0">
                <a:solidFill>
                  <a:schemeClr val="bg1"/>
                </a:solidFill>
              </a:rPr>
              <a:t>- </a:t>
            </a:r>
            <a:r>
              <a:rPr lang="ko-KR" altLang="en-US" b="1" i="1" dirty="0" smtClean="0">
                <a:solidFill>
                  <a:schemeClr val="bg1"/>
                </a:solidFill>
              </a:rPr>
              <a:t>비즈니스 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상담회</a:t>
            </a:r>
            <a:r>
              <a:rPr lang="ko-KR" altLang="en-US" b="1" i="1" dirty="0" smtClean="0">
                <a:solidFill>
                  <a:schemeClr val="bg1"/>
                </a:solidFill>
              </a:rPr>
              <a:t> </a:t>
            </a:r>
            <a:r>
              <a:rPr lang="en-US" altLang="ko-KR" b="1" i="1" dirty="0" smtClean="0">
                <a:solidFill>
                  <a:schemeClr val="bg1"/>
                </a:solidFill>
              </a:rPr>
              <a:t>Global Business Plaza(GBP) </a:t>
            </a:r>
            <a:r>
              <a:rPr lang="ko-KR" altLang="en-US" b="1" i="1" dirty="0" smtClean="0">
                <a:solidFill>
                  <a:schemeClr val="bg1"/>
                </a:solidFill>
              </a:rPr>
              <a:t>지원</a:t>
            </a:r>
            <a:endParaRPr lang="en-US" altLang="ko-KR" sz="1700" b="1" i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06" y="758319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i="1" dirty="0" smtClean="0">
                <a:solidFill>
                  <a:schemeClr val="bg1"/>
                </a:solidFill>
              </a:rPr>
              <a:t>GTEP 7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기 요원 선발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12521" y="1281539"/>
            <a:ext cx="8715380" cy="5432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i="1" dirty="0">
                <a:solidFill>
                  <a:srgbClr val="FF0000"/>
                </a:solidFill>
                <a:sym typeface="Symbol"/>
              </a:rPr>
              <a:t> </a:t>
            </a:r>
            <a:r>
              <a:rPr lang="ko-KR" altLang="en-US" b="1" i="1" dirty="0">
                <a:solidFill>
                  <a:schemeClr val="bg1"/>
                </a:solidFill>
              </a:rPr>
              <a:t>모집 기한</a:t>
            </a:r>
            <a:r>
              <a:rPr lang="en-US" altLang="ko-KR" b="1" i="1" dirty="0">
                <a:solidFill>
                  <a:schemeClr val="bg1"/>
                </a:solidFill>
              </a:rPr>
              <a:t>:  ‘</a:t>
            </a:r>
            <a:r>
              <a:rPr lang="en-US" altLang="ko-KR" b="1" i="1" dirty="0" smtClean="0">
                <a:solidFill>
                  <a:schemeClr val="bg1"/>
                </a:solidFill>
              </a:rPr>
              <a:t>14.05.07(</a:t>
            </a:r>
            <a:r>
              <a:rPr lang="ko-KR" altLang="en-US" b="1" i="1" dirty="0">
                <a:solidFill>
                  <a:schemeClr val="bg1"/>
                </a:solidFill>
              </a:rPr>
              <a:t>수</a:t>
            </a:r>
            <a:r>
              <a:rPr lang="en-US" altLang="ko-KR" b="1" i="1" dirty="0" smtClean="0">
                <a:solidFill>
                  <a:schemeClr val="bg1"/>
                </a:solidFill>
              </a:rPr>
              <a:t>)~ </a:t>
            </a:r>
            <a:r>
              <a:rPr lang="en-US" altLang="ko-KR" b="1" i="1" dirty="0" smtClean="0">
                <a:solidFill>
                  <a:schemeClr val="bg1"/>
                </a:solidFill>
              </a:rPr>
              <a:t>05.23</a:t>
            </a:r>
            <a:r>
              <a:rPr lang="en-US" altLang="ko-KR" b="1" i="1" dirty="0" smtClean="0">
                <a:solidFill>
                  <a:schemeClr val="bg1"/>
                </a:solidFill>
              </a:rPr>
              <a:t>(</a:t>
            </a:r>
            <a:r>
              <a:rPr lang="ko-KR" altLang="en-US" b="1" i="1" dirty="0" smtClean="0">
                <a:solidFill>
                  <a:schemeClr val="bg1"/>
                </a:solidFill>
              </a:rPr>
              <a:t>금</a:t>
            </a:r>
            <a:r>
              <a:rPr lang="en-US" altLang="ko-KR" b="1" i="1" dirty="0" smtClean="0">
                <a:solidFill>
                  <a:schemeClr val="bg1"/>
                </a:solidFill>
              </a:rPr>
              <a:t>)</a:t>
            </a:r>
            <a:r>
              <a:rPr lang="en-US" altLang="ko-KR" b="1" i="1" dirty="0" smtClean="0">
                <a:solidFill>
                  <a:schemeClr val="bg1"/>
                </a:solidFill>
              </a:rPr>
              <a:t> </a:t>
            </a:r>
            <a:r>
              <a:rPr lang="ko-KR" altLang="en-US" b="1" i="1" dirty="0">
                <a:solidFill>
                  <a:schemeClr val="bg1"/>
                </a:solidFill>
              </a:rPr>
              <a:t>서류접수 </a:t>
            </a:r>
            <a:endParaRPr lang="en-US" altLang="ko-KR" b="1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b="1" i="1" dirty="0">
                <a:solidFill>
                  <a:srgbClr val="FF0000"/>
                </a:solidFill>
                <a:sym typeface="Symbol"/>
              </a:rPr>
              <a:t> </a:t>
            </a:r>
            <a:r>
              <a:rPr lang="ko-KR" altLang="en-US" b="1" i="1" dirty="0">
                <a:solidFill>
                  <a:schemeClr val="bg1"/>
                </a:solidFill>
              </a:rPr>
              <a:t>선발 방법</a:t>
            </a:r>
            <a:r>
              <a:rPr lang="en-US" altLang="ko-KR" b="1" i="1" dirty="0">
                <a:solidFill>
                  <a:schemeClr val="bg1"/>
                </a:solidFill>
              </a:rPr>
              <a:t>:  </a:t>
            </a:r>
            <a:r>
              <a:rPr lang="ko-KR" altLang="en-US" b="1" i="1" dirty="0">
                <a:solidFill>
                  <a:schemeClr val="bg1"/>
                </a:solidFill>
              </a:rPr>
              <a:t>서류 합격자에 한하여 면접 후 선발 </a:t>
            </a:r>
            <a:r>
              <a:rPr lang="en-US" altLang="ko-KR" b="1" i="1" dirty="0">
                <a:solidFill>
                  <a:schemeClr val="bg1"/>
                </a:solidFill>
              </a:rPr>
              <a:t>/  5</a:t>
            </a:r>
            <a:r>
              <a:rPr lang="ko-KR" altLang="en-US" b="1" i="1" dirty="0" smtClean="0">
                <a:solidFill>
                  <a:schemeClr val="bg1"/>
                </a:solidFill>
              </a:rPr>
              <a:t>월 </a:t>
            </a:r>
            <a:r>
              <a:rPr lang="en-US" altLang="ko-KR" b="1" i="1" dirty="0" smtClean="0">
                <a:solidFill>
                  <a:schemeClr val="bg1"/>
                </a:solidFill>
              </a:rPr>
              <a:t>27</a:t>
            </a:r>
            <a:r>
              <a:rPr lang="ko-KR" altLang="en-US" b="1" i="1" dirty="0" smtClean="0">
                <a:solidFill>
                  <a:schemeClr val="bg1"/>
                </a:solidFill>
              </a:rPr>
              <a:t>일</a:t>
            </a:r>
            <a:r>
              <a:rPr lang="en-US" altLang="ko-KR" b="1" i="1" dirty="0" smtClean="0">
                <a:solidFill>
                  <a:schemeClr val="bg1"/>
                </a:solidFill>
              </a:rPr>
              <a:t>(</a:t>
            </a:r>
            <a:r>
              <a:rPr lang="ko-KR" altLang="en-US" b="1" i="1" dirty="0">
                <a:solidFill>
                  <a:schemeClr val="bg1"/>
                </a:solidFill>
              </a:rPr>
              <a:t>화</a:t>
            </a:r>
            <a:r>
              <a:rPr lang="en-US" altLang="ko-KR" b="1" i="1" dirty="0" smtClean="0">
                <a:solidFill>
                  <a:schemeClr val="bg1"/>
                </a:solidFill>
              </a:rPr>
              <a:t>)</a:t>
            </a:r>
            <a:r>
              <a:rPr lang="ko-KR" altLang="en-US" b="1" i="1" dirty="0" smtClean="0">
                <a:solidFill>
                  <a:schemeClr val="bg1"/>
                </a:solidFill>
              </a:rPr>
              <a:t> </a:t>
            </a:r>
            <a:r>
              <a:rPr lang="ko-KR" altLang="en-US" b="1" i="1" dirty="0">
                <a:solidFill>
                  <a:schemeClr val="bg1"/>
                </a:solidFill>
              </a:rPr>
              <a:t>면접예정</a:t>
            </a:r>
            <a:endParaRPr lang="en-US" altLang="ko-KR" b="1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b="1" i="1" dirty="0">
                <a:solidFill>
                  <a:srgbClr val="FF0000"/>
                </a:solidFill>
                <a:sym typeface="Symbol"/>
              </a:rPr>
              <a:t> </a:t>
            </a:r>
            <a:r>
              <a:rPr lang="ko-KR" altLang="en-US" b="1" i="1" dirty="0">
                <a:solidFill>
                  <a:schemeClr val="bg1"/>
                </a:solidFill>
              </a:rPr>
              <a:t>모집 인원</a:t>
            </a:r>
            <a:r>
              <a:rPr lang="en-US" altLang="ko-KR" b="1" i="1" dirty="0">
                <a:solidFill>
                  <a:schemeClr val="bg1"/>
                </a:solidFill>
              </a:rPr>
              <a:t>: 35</a:t>
            </a:r>
            <a:r>
              <a:rPr lang="ko-KR" altLang="en-US" b="1" i="1" dirty="0" smtClean="0">
                <a:solidFill>
                  <a:schemeClr val="bg1"/>
                </a:solidFill>
              </a:rPr>
              <a:t>명 내외 </a:t>
            </a:r>
            <a:r>
              <a:rPr lang="en-US" altLang="ko-KR" b="1" i="1" dirty="0">
                <a:solidFill>
                  <a:schemeClr val="bg1"/>
                </a:solidFill>
              </a:rPr>
              <a:t>(</a:t>
            </a:r>
            <a:r>
              <a:rPr lang="ko-KR" altLang="en-US" b="1" i="1" dirty="0">
                <a:solidFill>
                  <a:schemeClr val="bg1"/>
                </a:solidFill>
              </a:rPr>
              <a:t>전공제한 없음</a:t>
            </a:r>
            <a:r>
              <a:rPr lang="en-US" altLang="ko-KR" b="1" i="1" dirty="0">
                <a:solidFill>
                  <a:schemeClr val="bg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b="1" i="1" dirty="0">
                <a:solidFill>
                  <a:srgbClr val="FF0000"/>
                </a:solidFill>
                <a:sym typeface="Symbol"/>
              </a:rPr>
              <a:t> </a:t>
            </a:r>
            <a:r>
              <a:rPr lang="ko-KR" altLang="en-US" b="1" i="1" dirty="0">
                <a:solidFill>
                  <a:schemeClr val="bg1"/>
                </a:solidFill>
              </a:rPr>
              <a:t>지원 자격</a:t>
            </a:r>
            <a:endParaRPr lang="en-US" altLang="ko-KR" b="1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i="1" dirty="0">
                <a:solidFill>
                  <a:schemeClr val="bg1"/>
                </a:solidFill>
              </a:rPr>
              <a:t>  - </a:t>
            </a:r>
            <a:r>
              <a:rPr lang="ko-KR" altLang="en-US" b="1" i="1" dirty="0">
                <a:solidFill>
                  <a:schemeClr val="bg1"/>
                </a:solidFill>
              </a:rPr>
              <a:t>성실하고 무역에 대한 관심과 열의가 있는 </a:t>
            </a:r>
            <a:r>
              <a:rPr lang="en-US" altLang="ko-KR" b="1" i="1" dirty="0" smtClean="0">
                <a:solidFill>
                  <a:schemeClr val="bg1"/>
                </a:solidFill>
              </a:rPr>
              <a:t>(</a:t>
            </a:r>
            <a:r>
              <a:rPr lang="ko-KR" altLang="en-US" b="1" i="1" dirty="0" smtClean="0">
                <a:solidFill>
                  <a:schemeClr val="bg1"/>
                </a:solidFill>
              </a:rPr>
              <a:t>주로</a:t>
            </a:r>
            <a:r>
              <a:rPr lang="en-US" altLang="ko-KR" b="1" i="1" dirty="0" smtClean="0">
                <a:solidFill>
                  <a:schemeClr val="bg1"/>
                </a:solidFill>
              </a:rPr>
              <a:t>)3,4</a:t>
            </a:r>
            <a:r>
              <a:rPr lang="ko-KR" altLang="en-US" b="1" i="1" dirty="0" smtClean="0">
                <a:solidFill>
                  <a:schemeClr val="bg1"/>
                </a:solidFill>
              </a:rPr>
              <a:t>학년 </a:t>
            </a:r>
            <a:r>
              <a:rPr lang="ko-KR" altLang="en-US" b="1" i="1" dirty="0">
                <a:solidFill>
                  <a:schemeClr val="bg1"/>
                </a:solidFill>
              </a:rPr>
              <a:t>재학생 </a:t>
            </a:r>
            <a:r>
              <a:rPr lang="en-US" altLang="ko-KR" b="1" i="1" dirty="0">
                <a:solidFill>
                  <a:schemeClr val="bg1"/>
                </a:solidFill>
              </a:rPr>
              <a:t>(</a:t>
            </a:r>
            <a:r>
              <a:rPr lang="ko-KR" altLang="en-US" b="1" i="1" dirty="0">
                <a:solidFill>
                  <a:schemeClr val="bg1"/>
                </a:solidFill>
              </a:rPr>
              <a:t>유학생 불가</a:t>
            </a:r>
            <a:r>
              <a:rPr lang="en-US" altLang="ko-KR" b="1" i="1" dirty="0" smtClean="0">
                <a:solidFill>
                  <a:schemeClr val="bg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i="1" dirty="0" smtClean="0">
                <a:solidFill>
                  <a:schemeClr val="bg1"/>
                </a:solidFill>
              </a:rPr>
              <a:t> -</a:t>
            </a:r>
            <a:r>
              <a:rPr lang="ko-KR" altLang="en-US" b="1" i="1" dirty="0" smtClean="0">
                <a:solidFill>
                  <a:schemeClr val="bg1"/>
                </a:solidFill>
              </a:rPr>
              <a:t> 중도 </a:t>
            </a:r>
            <a:r>
              <a:rPr lang="ko-KR" altLang="en-US" b="1" i="1" dirty="0" err="1" smtClean="0">
                <a:solidFill>
                  <a:schemeClr val="bg1"/>
                </a:solidFill>
              </a:rPr>
              <a:t>휴학없이</a:t>
            </a:r>
            <a:r>
              <a:rPr lang="ko-KR" altLang="en-US" b="1" i="1" dirty="0" smtClean="0">
                <a:solidFill>
                  <a:schemeClr val="bg1"/>
                </a:solidFill>
              </a:rPr>
              <a:t> </a:t>
            </a:r>
            <a:r>
              <a:rPr lang="en-US" altLang="ko-KR" b="1" i="1" dirty="0" smtClean="0">
                <a:solidFill>
                  <a:schemeClr val="bg1"/>
                </a:solidFill>
              </a:rPr>
              <a:t>1</a:t>
            </a:r>
            <a:r>
              <a:rPr lang="ko-KR" altLang="en-US" b="1" i="1" dirty="0" smtClean="0">
                <a:solidFill>
                  <a:schemeClr val="bg1"/>
                </a:solidFill>
              </a:rPr>
              <a:t>년 </a:t>
            </a:r>
            <a:r>
              <a:rPr lang="en-US" altLang="ko-KR" b="1" i="1" dirty="0" smtClean="0">
                <a:solidFill>
                  <a:schemeClr val="bg1"/>
                </a:solidFill>
              </a:rPr>
              <a:t>3</a:t>
            </a:r>
            <a:r>
              <a:rPr lang="ko-KR" altLang="en-US" b="1" i="1" dirty="0" smtClean="0">
                <a:solidFill>
                  <a:schemeClr val="bg1"/>
                </a:solidFill>
              </a:rPr>
              <a:t>개월 간 지속적으로 활동할 수 있는 학생</a:t>
            </a:r>
            <a:endParaRPr lang="en-US" altLang="ko-KR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i="1" dirty="0" smtClean="0">
                <a:solidFill>
                  <a:schemeClr val="bg1"/>
                </a:solidFill>
              </a:rPr>
              <a:t> - </a:t>
            </a:r>
            <a:r>
              <a:rPr lang="ko-KR" altLang="en-US" b="1" i="1" dirty="0" smtClean="0">
                <a:solidFill>
                  <a:schemeClr val="bg1"/>
                </a:solidFill>
              </a:rPr>
              <a:t>학기</a:t>
            </a:r>
            <a:r>
              <a:rPr lang="en-US" altLang="ko-KR" b="1" i="1" dirty="0" smtClean="0">
                <a:solidFill>
                  <a:schemeClr val="bg1"/>
                </a:solidFill>
              </a:rPr>
              <a:t>, </a:t>
            </a:r>
            <a:r>
              <a:rPr lang="ko-KR" altLang="en-US" b="1" i="1" dirty="0" smtClean="0">
                <a:solidFill>
                  <a:schemeClr val="bg1"/>
                </a:solidFill>
              </a:rPr>
              <a:t>방학 중에 이루어지는 </a:t>
            </a:r>
            <a:r>
              <a:rPr lang="en-US" altLang="ko-KR" b="1" i="1" dirty="0" smtClean="0">
                <a:solidFill>
                  <a:schemeClr val="bg1"/>
                </a:solidFill>
              </a:rPr>
              <a:t>GTEP Program</a:t>
            </a:r>
            <a:r>
              <a:rPr lang="ko-KR" altLang="en-US" b="1" i="1" dirty="0" smtClean="0">
                <a:solidFill>
                  <a:schemeClr val="bg1"/>
                </a:solidFill>
              </a:rPr>
              <a:t>을 적극적으로 활동 가능한 자</a:t>
            </a:r>
            <a:endParaRPr lang="en-US" altLang="ko-KR" b="1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i="1" dirty="0">
                <a:solidFill>
                  <a:schemeClr val="bg1"/>
                </a:solidFill>
              </a:rPr>
              <a:t>  - </a:t>
            </a:r>
            <a:r>
              <a:rPr lang="ko-KR" altLang="en-US" b="1" i="1" dirty="0">
                <a:solidFill>
                  <a:schemeClr val="bg1"/>
                </a:solidFill>
              </a:rPr>
              <a:t>무역학과 </a:t>
            </a:r>
            <a:r>
              <a:rPr lang="ko-KR" altLang="en-US" b="1" i="1" dirty="0" err="1">
                <a:solidFill>
                  <a:schemeClr val="bg1"/>
                </a:solidFill>
              </a:rPr>
              <a:t>다전공</a:t>
            </a:r>
            <a:r>
              <a:rPr lang="ko-KR" altLang="en-US" b="1" i="1" dirty="0">
                <a:solidFill>
                  <a:schemeClr val="bg1"/>
                </a:solidFill>
              </a:rPr>
              <a:t> 및 부전공 이수 </a:t>
            </a:r>
            <a:r>
              <a:rPr lang="ko-KR" altLang="en-US" b="1" i="1" dirty="0" smtClean="0">
                <a:solidFill>
                  <a:schemeClr val="bg1"/>
                </a:solidFill>
              </a:rPr>
              <a:t>예정자</a:t>
            </a:r>
            <a:endParaRPr lang="en-US" altLang="ko-KR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i="1" dirty="0" smtClean="0">
                <a:solidFill>
                  <a:schemeClr val="bg1"/>
                </a:solidFill>
              </a:rPr>
              <a:t>  - </a:t>
            </a:r>
            <a:r>
              <a:rPr lang="ko-KR" altLang="en-US" b="1" i="1" dirty="0" smtClean="0">
                <a:solidFill>
                  <a:schemeClr val="bg1"/>
                </a:solidFill>
              </a:rPr>
              <a:t>무역 및 마케팅 분야에 열의가 있는 자</a:t>
            </a:r>
            <a:endParaRPr lang="en-US" altLang="ko-KR" b="1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i="1" dirty="0">
                <a:solidFill>
                  <a:schemeClr val="bg1"/>
                </a:solidFill>
              </a:rPr>
              <a:t>  - </a:t>
            </a:r>
            <a:r>
              <a:rPr lang="en-US" altLang="ko-KR" b="1" i="1" dirty="0" smtClean="0">
                <a:solidFill>
                  <a:schemeClr val="bg1"/>
                </a:solidFill>
              </a:rPr>
              <a:t>’2015. 06</a:t>
            </a:r>
            <a:r>
              <a:rPr lang="ko-KR" altLang="en-US" b="1" i="1" dirty="0" smtClean="0">
                <a:solidFill>
                  <a:schemeClr val="bg1"/>
                </a:solidFill>
              </a:rPr>
              <a:t>월까지 </a:t>
            </a:r>
            <a:r>
              <a:rPr lang="en-US" altLang="ko-KR" b="1" i="1" dirty="0">
                <a:solidFill>
                  <a:schemeClr val="bg1"/>
                </a:solidFill>
              </a:rPr>
              <a:t>TOEIC </a:t>
            </a:r>
            <a:r>
              <a:rPr lang="en-US" altLang="ko-KR" b="1" i="1" dirty="0" smtClean="0">
                <a:solidFill>
                  <a:schemeClr val="bg1"/>
                </a:solidFill>
              </a:rPr>
              <a:t>750</a:t>
            </a:r>
            <a:r>
              <a:rPr lang="ko-KR" altLang="en-US" b="1" i="1" dirty="0">
                <a:solidFill>
                  <a:schemeClr val="bg1"/>
                </a:solidFill>
              </a:rPr>
              <a:t>점 이상 </a:t>
            </a:r>
            <a:r>
              <a:rPr lang="ko-KR" altLang="en-US" b="1" i="1" dirty="0" smtClean="0">
                <a:solidFill>
                  <a:schemeClr val="bg1"/>
                </a:solidFill>
              </a:rPr>
              <a:t>가능 자</a:t>
            </a:r>
            <a:endParaRPr lang="en-US" altLang="ko-KR" b="1" i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Symbol"/>
              <a:buChar char="·"/>
            </a:pPr>
            <a:r>
              <a:rPr lang="ko-KR" altLang="en-US" b="1" i="1" dirty="0" smtClean="0">
                <a:solidFill>
                  <a:schemeClr val="bg1"/>
                </a:solidFill>
              </a:rPr>
              <a:t>모집 </a:t>
            </a:r>
            <a:r>
              <a:rPr lang="ko-KR" altLang="en-US" b="1" i="1" dirty="0">
                <a:solidFill>
                  <a:schemeClr val="bg1"/>
                </a:solidFill>
              </a:rPr>
              <a:t>양식</a:t>
            </a:r>
            <a:r>
              <a:rPr lang="en-US" altLang="ko-KR" b="1" i="1" dirty="0">
                <a:solidFill>
                  <a:schemeClr val="bg1"/>
                </a:solidFill>
              </a:rPr>
              <a:t>: </a:t>
            </a:r>
            <a:r>
              <a:rPr lang="ko-KR" altLang="en-US" b="1" i="1" dirty="0" smtClean="0">
                <a:solidFill>
                  <a:schemeClr val="bg1"/>
                </a:solidFill>
              </a:rPr>
              <a:t>한남대학교</a:t>
            </a:r>
            <a:r>
              <a:rPr lang="en-US" altLang="ko-KR" b="1" i="1" dirty="0" smtClean="0">
                <a:solidFill>
                  <a:schemeClr val="bg1"/>
                </a:solidFill>
              </a:rPr>
              <a:t>, </a:t>
            </a:r>
            <a:r>
              <a:rPr lang="ko-KR" altLang="en-US" b="1" i="1" dirty="0" smtClean="0">
                <a:solidFill>
                  <a:schemeClr val="bg1"/>
                </a:solidFill>
              </a:rPr>
              <a:t>무역학과 </a:t>
            </a:r>
            <a:r>
              <a:rPr lang="ko-KR" altLang="en-US" b="1" i="1" dirty="0">
                <a:solidFill>
                  <a:schemeClr val="bg1"/>
                </a:solidFill>
              </a:rPr>
              <a:t>홈페이지 공지사항</a:t>
            </a:r>
            <a:r>
              <a:rPr lang="en-US" altLang="ko-KR" b="1" i="1" dirty="0">
                <a:solidFill>
                  <a:schemeClr val="bg1"/>
                </a:solidFill>
              </a:rPr>
              <a:t>, </a:t>
            </a:r>
            <a:r>
              <a:rPr lang="ko-KR" altLang="en-US" b="1" i="1" dirty="0">
                <a:solidFill>
                  <a:schemeClr val="bg1"/>
                </a:solidFill>
              </a:rPr>
              <a:t>첨부파일 </a:t>
            </a:r>
            <a:r>
              <a:rPr lang="ko-KR" altLang="en-US" b="1" i="1" dirty="0" smtClean="0">
                <a:solidFill>
                  <a:schemeClr val="bg1"/>
                </a:solidFill>
              </a:rPr>
              <a:t>참조</a:t>
            </a:r>
            <a:endParaRPr lang="en-US" altLang="ko-KR" b="1" i="1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Symbol"/>
              <a:buChar char="·"/>
            </a:pPr>
            <a:endParaRPr lang="en-US" altLang="ko-KR" b="1" i="1" dirty="0">
              <a:solidFill>
                <a:schemeClr val="bg1"/>
              </a:solidFill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endParaRPr kumimoji="0" lang="en-US" altLang="ko-KR" b="1" i="1" dirty="0" smtClean="0">
              <a:solidFill>
                <a:srgbClr val="FFFF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4047921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i="1" dirty="0" smtClean="0">
                <a:solidFill>
                  <a:schemeClr val="bg1"/>
                </a:solidFill>
              </a:rPr>
              <a:t>GTEP 7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기 요원 선발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1406" y="1492971"/>
            <a:ext cx="8929718" cy="494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i="1" dirty="0" smtClean="0">
                <a:solidFill>
                  <a:srgbClr val="FFFF00"/>
                </a:solidFill>
                <a:sym typeface="Symbol"/>
              </a:rPr>
              <a:t> 교육 프로그램 안내</a:t>
            </a:r>
            <a:endParaRPr lang="en-US" altLang="ko-KR" sz="2000" b="1" i="1" dirty="0" smtClean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1987337"/>
            <a:ext cx="8352928" cy="3817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261189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06" y="76264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i="1" dirty="0" smtClean="0">
                <a:solidFill>
                  <a:schemeClr val="bg1"/>
                </a:solidFill>
              </a:rPr>
              <a:t>GTEP 7</a:t>
            </a:r>
            <a:r>
              <a:rPr lang="ko-KR" altLang="en-US" sz="2800" b="1" i="1" dirty="0" smtClean="0">
                <a:solidFill>
                  <a:schemeClr val="bg1"/>
                </a:solidFill>
              </a:rPr>
              <a:t>기 요원 선발</a:t>
            </a:r>
            <a:endParaRPr lang="ko-KR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-32" y="1357298"/>
            <a:ext cx="821537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-108520" y="1479481"/>
            <a:ext cx="892971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Symbol"/>
              <a:buChar char="·"/>
            </a:pPr>
            <a:r>
              <a:rPr lang="ko-KR" altLang="en-US" sz="2000" b="1" i="1" dirty="0" smtClean="0">
                <a:solidFill>
                  <a:srgbClr val="FFFF00"/>
                </a:solidFill>
                <a:sym typeface="Symbol"/>
              </a:rPr>
              <a:t>요원 특전</a:t>
            </a:r>
            <a:endParaRPr lang="en-US" altLang="ko-KR" sz="2000" b="1" i="1" dirty="0" smtClean="0">
              <a:solidFill>
                <a:srgbClr val="FFFF00"/>
              </a:solidFill>
              <a:sym typeface="Symbol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i="1" dirty="0" smtClean="0">
                <a:solidFill>
                  <a:schemeClr val="bg1"/>
                </a:solidFill>
              </a:rPr>
              <a:t>  -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국내 최고의 무역전문 강사진을 통한 무역 집중교육 기회 제공</a:t>
            </a:r>
            <a:endParaRPr lang="en-US" altLang="ko-KR" sz="20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i="1" dirty="0" smtClean="0">
                <a:solidFill>
                  <a:schemeClr val="bg1"/>
                </a:solidFill>
              </a:rPr>
              <a:t>  </a:t>
            </a:r>
            <a:r>
              <a:rPr lang="en-US" altLang="ko-KR" sz="2000" b="1" i="1" dirty="0">
                <a:solidFill>
                  <a:schemeClr val="bg1"/>
                </a:solidFill>
              </a:rPr>
              <a:t>-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국내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,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해외전시회 참가 기회 제공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미국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,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유럽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,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중국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,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일본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,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홍콩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,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베트남 등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)</a:t>
            </a:r>
            <a:endParaRPr lang="en-US" altLang="ko-KR" sz="2000" b="1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i="1" dirty="0">
                <a:solidFill>
                  <a:schemeClr val="bg1"/>
                </a:solidFill>
              </a:rPr>
              <a:t>  -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국제비즈니스 행사 상담통역요원 활동기회 제공</a:t>
            </a:r>
            <a:endParaRPr lang="en-US" altLang="ko-KR" sz="2000" b="1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i="1" dirty="0">
                <a:solidFill>
                  <a:schemeClr val="bg1"/>
                </a:solidFill>
              </a:rPr>
              <a:t>  -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국내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,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해외의 </a:t>
            </a:r>
            <a:r>
              <a:rPr lang="ko-KR" altLang="en-US" sz="2000" b="1" i="1" dirty="0" err="1">
                <a:solidFill>
                  <a:schemeClr val="bg1"/>
                </a:solidFill>
              </a:rPr>
              <a:t>인턴쉽</a:t>
            </a:r>
            <a:r>
              <a:rPr lang="ko-KR" altLang="en-US" sz="2000" b="1" i="1" dirty="0">
                <a:solidFill>
                  <a:schemeClr val="bg1"/>
                </a:solidFill>
              </a:rPr>
              <a:t> 활동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기회 제공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미국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,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일본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,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필리핀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,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중국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,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베트남 등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)</a:t>
            </a:r>
            <a:endParaRPr lang="en-US" altLang="ko-KR" sz="2000" b="1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i="1" dirty="0">
                <a:solidFill>
                  <a:schemeClr val="bg1"/>
                </a:solidFill>
              </a:rPr>
              <a:t>  - </a:t>
            </a:r>
            <a:r>
              <a:rPr lang="ko-KR" altLang="en-US" sz="2000" b="1" i="1" dirty="0">
                <a:solidFill>
                  <a:schemeClr val="bg1"/>
                </a:solidFill>
              </a:rPr>
              <a:t>동</a:t>
            </a:r>
            <a:r>
              <a:rPr lang="en-US" altLang="ko-KR" sz="2000" b="1" i="1" dirty="0">
                <a:solidFill>
                  <a:schemeClr val="bg1"/>
                </a:solidFill>
              </a:rPr>
              <a:t>/</a:t>
            </a:r>
            <a:r>
              <a:rPr lang="ko-KR" altLang="en-US" sz="2000" b="1" i="1" dirty="0">
                <a:solidFill>
                  <a:schemeClr val="bg1"/>
                </a:solidFill>
              </a:rPr>
              <a:t>하계 방학 중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개설되는 외국어 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심화교육 프로그램 참가 기회 제공</a:t>
            </a:r>
            <a:endParaRPr lang="en-US" altLang="ko-KR" sz="2000" b="1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i="1" dirty="0">
                <a:solidFill>
                  <a:schemeClr val="bg1"/>
                </a:solidFill>
              </a:rPr>
              <a:t>  - </a:t>
            </a:r>
            <a:r>
              <a:rPr lang="ko-KR" altLang="en-US" sz="2000" b="1" i="1" dirty="0">
                <a:solidFill>
                  <a:schemeClr val="bg1"/>
                </a:solidFill>
              </a:rPr>
              <a:t>국내 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/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외 글로벌 인맥 구축 기회 제공</a:t>
            </a:r>
            <a:endParaRPr lang="en-US" altLang="ko-KR" sz="2000" b="1" i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i="1" dirty="0">
                <a:solidFill>
                  <a:schemeClr val="bg1"/>
                </a:solidFill>
              </a:rPr>
              <a:t> 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- </a:t>
            </a:r>
            <a:r>
              <a:rPr lang="ko-KR" altLang="en-US" sz="2000" b="1" i="1" dirty="0">
                <a:solidFill>
                  <a:schemeClr val="bg1"/>
                </a:solidFill>
              </a:rPr>
              <a:t>우수 요원에 대한 취업 알선기회 제공</a:t>
            </a:r>
            <a:endParaRPr lang="en-US" altLang="ko-KR" sz="2000" b="1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i="1" dirty="0">
                <a:solidFill>
                  <a:schemeClr val="bg1"/>
                </a:solidFill>
              </a:rPr>
              <a:t>  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-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산업통상자원부 명의의 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‘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글로벌 무역전문가 인증서</a:t>
            </a:r>
            <a:r>
              <a:rPr lang="en-US" altLang="ko-KR" sz="2000" b="1" i="1" dirty="0" smtClean="0">
                <a:solidFill>
                  <a:schemeClr val="bg1"/>
                </a:solidFill>
              </a:rPr>
              <a:t>’ </a:t>
            </a:r>
            <a:r>
              <a:rPr lang="ko-KR" altLang="en-US" sz="2000" b="1" i="1" dirty="0" smtClean="0">
                <a:solidFill>
                  <a:schemeClr val="bg1"/>
                </a:solidFill>
              </a:rPr>
              <a:t>발급</a:t>
            </a:r>
            <a:endParaRPr lang="en-US" altLang="ko-KR" sz="2000" b="1" i="1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Symbol"/>
              <a:buChar char="·"/>
            </a:pPr>
            <a:endParaRPr lang="en-US" altLang="ko-KR" sz="2000" b="1" i="1" dirty="0">
              <a:solidFill>
                <a:srgbClr val="FFFF00"/>
              </a:solidFill>
              <a:sym typeface="Symbol"/>
            </a:endParaRPr>
          </a:p>
          <a:p>
            <a:pPr marL="342900" indent="-342900">
              <a:lnSpc>
                <a:spcPct val="150000"/>
              </a:lnSpc>
              <a:buFont typeface="Symbol"/>
              <a:buChar char="·"/>
            </a:pPr>
            <a:endParaRPr lang="en-US" altLang="ko-KR" sz="2000" b="1" i="1" dirty="0" smtClean="0">
              <a:solidFill>
                <a:srgbClr val="FFFF00"/>
              </a:solidFill>
              <a:sym typeface="Symbol"/>
            </a:endParaRPr>
          </a:p>
          <a:p>
            <a:pPr marL="342900" indent="-342900">
              <a:lnSpc>
                <a:spcPct val="150000"/>
              </a:lnSpc>
              <a:buFont typeface="Symbol"/>
              <a:buChar char="·"/>
            </a:pPr>
            <a:endParaRPr lang="en-US" altLang="ko-KR" sz="2000" b="1" i="1" dirty="0">
              <a:solidFill>
                <a:srgbClr val="FFFF00"/>
              </a:solidFill>
              <a:sym typeface="Symbol"/>
            </a:endParaRPr>
          </a:p>
          <a:p>
            <a:pPr marL="342900" indent="-342900">
              <a:lnSpc>
                <a:spcPct val="150000"/>
              </a:lnSpc>
              <a:buFont typeface="Symbol"/>
              <a:buChar char="·"/>
            </a:pPr>
            <a:endParaRPr lang="en-US" altLang="ko-KR" sz="2000" b="1" i="1" dirty="0" smtClean="0">
              <a:solidFill>
                <a:srgbClr val="FFFF00"/>
              </a:solidFill>
              <a:sym typeface="Symbol"/>
            </a:endParaRPr>
          </a:p>
          <a:p>
            <a:pPr marL="342900" indent="-342900">
              <a:lnSpc>
                <a:spcPct val="150000"/>
              </a:lnSpc>
              <a:buFont typeface="Symbol"/>
              <a:buChar char="·"/>
            </a:pPr>
            <a:endParaRPr lang="en-US" altLang="ko-KR" sz="2000" b="1" i="1" dirty="0">
              <a:solidFill>
                <a:srgbClr val="FFFF00"/>
              </a:solidFill>
              <a:sym typeface="Symbol"/>
            </a:endParaRPr>
          </a:p>
          <a:p>
            <a:pPr marL="342900" indent="-342900">
              <a:lnSpc>
                <a:spcPct val="150000"/>
              </a:lnSpc>
              <a:buFont typeface="Symbol"/>
              <a:buChar char="·"/>
            </a:pPr>
            <a:endParaRPr lang="en-US" altLang="ko-KR" sz="2000" b="1" i="1" dirty="0" smtClean="0">
              <a:solidFill>
                <a:srgbClr val="FFFF00"/>
              </a:solidFill>
              <a:sym typeface="Symbol"/>
            </a:endParaRPr>
          </a:p>
          <a:p>
            <a:pPr marL="342900" indent="-342900">
              <a:lnSpc>
                <a:spcPct val="150000"/>
              </a:lnSpc>
              <a:buFont typeface="Symbol"/>
              <a:buChar char="·"/>
            </a:pPr>
            <a:endParaRPr lang="en-US" altLang="ko-KR" sz="2000" b="1" i="1" dirty="0">
              <a:solidFill>
                <a:srgbClr val="FFFF00"/>
              </a:solidFill>
              <a:sym typeface="Symbol"/>
            </a:endParaRPr>
          </a:p>
          <a:p>
            <a:pPr marL="342900" indent="-342900">
              <a:lnSpc>
                <a:spcPct val="150000"/>
              </a:lnSpc>
              <a:buFont typeface="Symbol"/>
              <a:buChar char="·"/>
            </a:pPr>
            <a:endParaRPr lang="en-US" altLang="ko-KR" sz="2000" b="1" i="1" dirty="0" smtClean="0">
              <a:solidFill>
                <a:srgbClr val="FFFF00"/>
              </a:solidFill>
              <a:sym typeface="Symbol"/>
            </a:endParaRPr>
          </a:p>
          <a:p>
            <a:pPr marL="342900" indent="-342900">
              <a:lnSpc>
                <a:spcPct val="150000"/>
              </a:lnSpc>
              <a:buFont typeface="Symbol"/>
              <a:buChar char="·"/>
            </a:pPr>
            <a:endParaRPr lang="en-US" altLang="ko-KR" sz="2000" b="1" i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7916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941168"/>
            <a:ext cx="234156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F:\2012 북경 선물 전시회 보고서\상해 시장조사 단체사진\IMG_14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200800" cy="4591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3624223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9"/>
          <p:cNvGrpSpPr/>
          <p:nvPr/>
        </p:nvGrpSpPr>
        <p:grpSpPr>
          <a:xfrm>
            <a:off x="0" y="5929330"/>
            <a:ext cx="9144032" cy="714380"/>
            <a:chOff x="0" y="5929330"/>
            <a:chExt cx="9144032" cy="714380"/>
          </a:xfrm>
        </p:grpSpPr>
        <p:sp>
          <p:nvSpPr>
            <p:cNvPr id="18" name="직사각형 17"/>
            <p:cNvSpPr/>
            <p:nvPr/>
          </p:nvSpPr>
          <p:spPr>
            <a:xfrm>
              <a:off x="0" y="5929330"/>
              <a:ext cx="9144032" cy="714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 descr="mark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008" y="5974642"/>
              <a:ext cx="1940271" cy="628648"/>
            </a:xfrm>
            <a:prstGeom prst="rect">
              <a:avLst/>
            </a:prstGeom>
          </p:spPr>
        </p:pic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Picture 3" descr="C:\Documents and Settings\com\Local Settings\Temporary Internet Files\Content.IE5\ZV97B9GW\MCj0078711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500042"/>
            <a:ext cx="1622066" cy="393430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87" y="4434347"/>
            <a:ext cx="4213225" cy="188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2534</TotalTime>
  <Words>1201</Words>
  <Application>Microsoft Office PowerPoint</Application>
  <PresentationFormat>화면 슬라이드 쇼(4:3)</PresentationFormat>
  <Paragraphs>197</Paragraphs>
  <Slides>20</Slides>
  <Notes>16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대한민국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신윤섭</dc:creator>
  <cp:lastModifiedBy>GTEP</cp:lastModifiedBy>
  <cp:revision>374</cp:revision>
  <dcterms:created xsi:type="dcterms:W3CDTF">2008-03-19T13:51:37Z</dcterms:created>
  <dcterms:modified xsi:type="dcterms:W3CDTF">2014-05-21T01:46:16Z</dcterms:modified>
</cp:coreProperties>
</file>