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4" r:id="rId2"/>
    <p:sldId id="259" r:id="rId3"/>
    <p:sldId id="286" r:id="rId4"/>
    <p:sldId id="306" r:id="rId5"/>
    <p:sldId id="307" r:id="rId6"/>
    <p:sldId id="308" r:id="rId7"/>
    <p:sldId id="315" r:id="rId8"/>
    <p:sldId id="314" r:id="rId9"/>
    <p:sldId id="310" r:id="rId10"/>
    <p:sldId id="311" r:id="rId11"/>
    <p:sldId id="312" r:id="rId12"/>
    <p:sldId id="313" r:id="rId13"/>
  </p:sldIdLst>
  <p:sldSz cx="9906000" cy="6858000" type="A4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416" y="108"/>
      </p:cViewPr>
      <p:guideLst>
        <p:guide orient="horz" pos="2160"/>
        <p:guide pos="312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868"/>
          </a:xfrm>
          <a:prstGeom prst="rect">
            <a:avLst/>
          </a:prstGeom>
        </p:spPr>
        <p:txBody>
          <a:bodyPr vert="horz" lIns="90579" tIns="45290" rIns="90579" bIns="4529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625" y="0"/>
            <a:ext cx="2919565" cy="493868"/>
          </a:xfrm>
          <a:prstGeom prst="rect">
            <a:avLst/>
          </a:prstGeom>
        </p:spPr>
        <p:txBody>
          <a:bodyPr vert="horz" lIns="90579" tIns="45290" rIns="90579" bIns="45290" rtlCol="0"/>
          <a:lstStyle>
            <a:lvl1pPr algn="r">
              <a:defRPr sz="1200"/>
            </a:lvl1pPr>
          </a:lstStyle>
          <a:p>
            <a:fld id="{67D9F47D-844F-4DA9-BB60-D9104A0E54C6}" type="datetimeFigureOut">
              <a:rPr lang="ko-KR" altLang="en-US" smtClean="0"/>
              <a:t>2021-02-15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95325" y="739775"/>
            <a:ext cx="53451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79" tIns="45290" rIns="90579" bIns="4529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263" y="4686224"/>
            <a:ext cx="5389239" cy="4440077"/>
          </a:xfrm>
          <a:prstGeom prst="rect">
            <a:avLst/>
          </a:prstGeom>
        </p:spPr>
        <p:txBody>
          <a:bodyPr vert="horz" lIns="90579" tIns="45290" rIns="90579" bIns="4529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0868"/>
            <a:ext cx="2919565" cy="493867"/>
          </a:xfrm>
          <a:prstGeom prst="rect">
            <a:avLst/>
          </a:prstGeom>
        </p:spPr>
        <p:txBody>
          <a:bodyPr vert="horz" lIns="90579" tIns="45290" rIns="90579" bIns="4529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625" y="9370868"/>
            <a:ext cx="2919565" cy="493867"/>
          </a:xfrm>
          <a:prstGeom prst="rect">
            <a:avLst/>
          </a:prstGeom>
        </p:spPr>
        <p:txBody>
          <a:bodyPr vert="horz" lIns="90579" tIns="45290" rIns="90579" bIns="45290" rtlCol="0" anchor="b"/>
          <a:lstStyle>
            <a:lvl1pPr algn="r">
              <a:defRPr sz="1200"/>
            </a:lvl1pPr>
          </a:lstStyle>
          <a:p>
            <a:fld id="{D61A61B4-BA4C-4963-BEF7-4B581C6CB1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3120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A61B4-BA4C-4963-BEF7-4B581C6CB1C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862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A61B4-BA4C-4963-BEF7-4B581C6CB1C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8620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A61B4-BA4C-4963-BEF7-4B581C6CB1C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8620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A61B4-BA4C-4963-BEF7-4B581C6CB1C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8620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A61B4-BA4C-4963-BEF7-4B581C6CB1C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8620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A61B4-BA4C-4963-BEF7-4B581C6CB1C1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8620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A61B4-BA4C-4963-BEF7-4B581C6CB1C1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8620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A61B4-BA4C-4963-BEF7-4B581C6CB1C1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8620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A61B4-BA4C-4963-BEF7-4B581C6CB1C1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8620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A61B4-BA4C-4963-BEF7-4B581C6CB1C1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862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5ACDC-D89B-4E78-823F-FC8C2A859030}" type="datetimeFigureOut">
              <a:rPr lang="ko-KR" altLang="en-US" smtClean="0"/>
              <a:t>2021-02-15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4C6F-F9FB-45CF-8806-9FF3ED3E70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3972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5ACDC-D89B-4E78-823F-FC8C2A859030}" type="datetimeFigureOut">
              <a:rPr lang="ko-KR" altLang="en-US" smtClean="0"/>
              <a:t>2021-02-15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4C6F-F9FB-45CF-8806-9FF3ED3E70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0502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5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5ACDC-D89B-4E78-823F-FC8C2A859030}" type="datetimeFigureOut">
              <a:rPr lang="ko-KR" altLang="en-US" smtClean="0"/>
              <a:t>2021-02-15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4C6F-F9FB-45CF-8806-9FF3ED3E70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7996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7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2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5ACDC-D89B-4E78-823F-FC8C2A859030}" type="datetimeFigureOut">
              <a:rPr lang="ko-KR" altLang="en-US" smtClean="0"/>
              <a:t>2021-02-15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4C6F-F9FB-45CF-8806-9FF3ED3E70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0708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5ACDC-D89B-4E78-823F-FC8C2A859030}" type="datetimeFigureOut">
              <a:rPr lang="ko-KR" altLang="en-US" smtClean="0"/>
              <a:t>2021-02-15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4C6F-F9FB-45CF-8806-9FF3ED3E70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7294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5ACDC-D89B-4E78-823F-FC8C2A859030}" type="datetimeFigureOut">
              <a:rPr lang="ko-KR" altLang="en-US" smtClean="0"/>
              <a:t>2021-02-15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4C6F-F9FB-45CF-8806-9FF3ED3E70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224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5ACDC-D89B-4E78-823F-FC8C2A859030}" type="datetimeFigureOut">
              <a:rPr lang="ko-KR" altLang="en-US" smtClean="0"/>
              <a:t>2021-02-15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4C6F-F9FB-45CF-8806-9FF3ED3E70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89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2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5ACDC-D89B-4E78-823F-FC8C2A859030}" type="datetimeFigureOut">
              <a:rPr lang="ko-KR" altLang="en-US" smtClean="0"/>
              <a:t>2021-02-15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4C6F-F9FB-45CF-8806-9FF3ED3E70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813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5ACDC-D89B-4E78-823F-FC8C2A859030}" type="datetimeFigureOut">
              <a:rPr lang="ko-KR" altLang="en-US" smtClean="0"/>
              <a:t>2021-02-15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4C6F-F9FB-45CF-8806-9FF3ED3E70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8599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5ACDC-D89B-4E78-823F-FC8C2A859030}" type="datetimeFigureOut">
              <a:rPr lang="ko-KR" altLang="en-US" smtClean="0"/>
              <a:t>2021-02-15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4C6F-F9FB-45CF-8806-9FF3ED3E70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7383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7" y="274641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5ACDC-D89B-4E78-823F-FC8C2A859030}" type="datetimeFigureOut">
              <a:rPr lang="ko-KR" altLang="en-US" smtClean="0"/>
              <a:t>2021-02-15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C4C6F-F9FB-45CF-8806-9FF3ED3E70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2904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5ACDC-D89B-4E78-823F-FC8C2A859030}" type="datetimeFigureOut">
              <a:rPr lang="ko-KR" altLang="en-US" smtClean="0"/>
              <a:t>2021-02-15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C4C6F-F9FB-45CF-8806-9FF3ED3E70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202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openxmlformats.org/officeDocument/2006/relationships/image" Target="../media/image3.gif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3.gif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5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3.gif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5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3.gif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.gif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5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.gif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5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3.gif"/><Relationship Id="rId9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3.gif"/><Relationship Id="rId9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6" y="116632"/>
            <a:ext cx="9849544" cy="674711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24000"/>
            <a:ext cx="1966025" cy="396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0001" y="2154922"/>
            <a:ext cx="71400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dirty="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한남대학교 학생증 체크카드 모바일 신청 방법</a:t>
            </a:r>
            <a:endParaRPr lang="en-US" altLang="ko-KR" sz="3000" dirty="0" smtClean="0">
              <a:latin typeface="KB금융 제목체 Medium" panose="020B0603000000000000" pitchFamily="50" charset="-127"/>
              <a:ea typeface="KB금융 제목체 Medium" panose="020B0603000000000000" pitchFamily="50" charset="-127"/>
            </a:endParaRPr>
          </a:p>
          <a:p>
            <a:r>
              <a:rPr lang="en-US" altLang="ko-KR" sz="2400" dirty="0">
                <a:solidFill>
                  <a:srgbClr val="00B0F0"/>
                </a:solidFill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 </a:t>
            </a:r>
            <a:endParaRPr lang="ko-KR" altLang="en-US" sz="2400" dirty="0">
              <a:solidFill>
                <a:srgbClr val="00B0F0"/>
              </a:solidFill>
              <a:latin typeface="KB금융 제목체 Medium" panose="020B0603000000000000" pitchFamily="50" charset="-127"/>
              <a:ea typeface="KB금융 제목체 Medium" panose="020B0603000000000000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981" y="6309320"/>
            <a:ext cx="2218531" cy="3600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2373" y="5786529"/>
            <a:ext cx="31893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KB금융 본문체 Medium" panose="020B0603000000000000" pitchFamily="50" charset="-127"/>
                <a:ea typeface="KB금융 본문체 Medium" panose="020B0603000000000000" pitchFamily="50" charset="-127"/>
              </a:rPr>
              <a:t>국민은행 고객센터  ☎</a:t>
            </a:r>
            <a:r>
              <a:rPr lang="en-US" altLang="ko-KR" sz="1600" dirty="0" smtClean="0">
                <a:latin typeface="KB금융 본문체 Medium" panose="020B0603000000000000" pitchFamily="50" charset="-127"/>
                <a:ea typeface="KB금융 본문체 Medium" panose="020B0603000000000000" pitchFamily="50" charset="-127"/>
              </a:rPr>
              <a:t>1599-9999 </a:t>
            </a:r>
          </a:p>
          <a:p>
            <a:r>
              <a:rPr lang="ko-KR" altLang="en-US" sz="1600" dirty="0" smtClean="0">
                <a:latin typeface="KB금융 본문체 Medium" panose="020B0603000000000000" pitchFamily="50" charset="-127"/>
                <a:ea typeface="KB금융 본문체 Medium" panose="020B0603000000000000" pitchFamily="50" charset="-127"/>
              </a:rPr>
              <a:t>국민카드 고객센터  ☎</a:t>
            </a:r>
            <a:r>
              <a:rPr lang="en-US" altLang="ko-KR" sz="1600" dirty="0" smtClean="0">
                <a:latin typeface="KB금융 본문체 Medium" panose="020B0603000000000000" pitchFamily="50" charset="-127"/>
                <a:ea typeface="KB금융 본문체 Medium" panose="020B0603000000000000" pitchFamily="50" charset="-127"/>
              </a:rPr>
              <a:t>1588-1688</a:t>
            </a:r>
          </a:p>
          <a:p>
            <a:endParaRPr lang="en-US" altLang="ko-KR" sz="1600" dirty="0" smtClean="0">
              <a:latin typeface="KB금융 본문체 Medium" panose="020B0603000000000000" pitchFamily="50" charset="-127"/>
              <a:ea typeface="KB금융 본문체 Medium" panose="020B0603000000000000" pitchFamily="50" charset="-127"/>
            </a:endParaRPr>
          </a:p>
          <a:p>
            <a:endParaRPr lang="ko-KR" altLang="en-US" sz="1600" dirty="0">
              <a:latin typeface="KB금융 본문체 Medium" panose="020B0603000000000000" pitchFamily="50" charset="-127"/>
              <a:ea typeface="KB금융 본문체 Medium" panose="020B0603000000000000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00577" y="4138186"/>
            <a:ext cx="2131513" cy="6771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KB금융 제목체 Bold" panose="020B0803000000000000" pitchFamily="50" charset="-127"/>
                <a:ea typeface="KB금융 제목체 Bold" panose="020B0803000000000000" pitchFamily="50" charset="-127"/>
              </a:rPr>
              <a:t>한남대오정골</a:t>
            </a:r>
            <a:r>
              <a:rPr lang="en-US" altLang="ko-KR" sz="2000" dirty="0" smtClean="0">
                <a:latin typeface="KB금융 제목체 Bold" panose="020B0803000000000000" pitchFamily="50" charset="-127"/>
                <a:ea typeface="KB금융 제목체 Bold" panose="020B0803000000000000" pitchFamily="50" charset="-127"/>
              </a:rPr>
              <a:t>(</a:t>
            </a:r>
            <a:r>
              <a:rPr lang="ko-KR" altLang="en-US" sz="2000" dirty="0" smtClean="0">
                <a:latin typeface="KB금융 제목체 Bold" panose="020B0803000000000000" pitchFamily="50" charset="-127"/>
                <a:ea typeface="KB금융 제목체 Bold" panose="020B0803000000000000" pitchFamily="50" charset="-127"/>
              </a:rPr>
              <a:t>점</a:t>
            </a:r>
            <a:r>
              <a:rPr lang="en-US" altLang="ko-KR" sz="2000" dirty="0" smtClean="0">
                <a:latin typeface="KB금융 제목체 Bold" panose="020B0803000000000000" pitchFamily="50" charset="-127"/>
                <a:ea typeface="KB금융 제목체 Bold" panose="020B0803000000000000" pitchFamily="50" charset="-127"/>
              </a:rPr>
              <a:t>)</a:t>
            </a:r>
            <a:r>
              <a:rPr lang="ko-KR" altLang="en-US" sz="2000" dirty="0">
                <a:latin typeface="KB금융 제목체 Bold" panose="020B0803000000000000" pitchFamily="50" charset="-127"/>
                <a:ea typeface="KB금융 제목체 Bold" panose="020B0803000000000000" pitchFamily="50" charset="-127"/>
              </a:rPr>
              <a:t> </a:t>
            </a:r>
            <a:endParaRPr lang="en-US" altLang="ko-KR" sz="2000" dirty="0" smtClean="0">
              <a:latin typeface="KB금융 제목체 Bold" panose="020B0803000000000000" pitchFamily="50" charset="-127"/>
              <a:ea typeface="KB금융 제목체 Bold" panose="020B0803000000000000" pitchFamily="50" charset="-127"/>
            </a:endParaRPr>
          </a:p>
          <a:p>
            <a:r>
              <a:rPr lang="en-US" altLang="ko-KR" dirty="0">
                <a:latin typeface="KB금융 제목체 Bold" panose="020B0803000000000000" pitchFamily="50" charset="-127"/>
                <a:ea typeface="KB금융 제목체 Bold" panose="020B0803000000000000" pitchFamily="50" charset="-127"/>
              </a:rPr>
              <a:t> </a:t>
            </a:r>
            <a:r>
              <a:rPr lang="ko-KR" altLang="en-US" sz="1400" dirty="0" smtClean="0">
                <a:latin typeface="KB금융 제목체 Bold" panose="020B0803000000000000" pitchFamily="50" charset="-127"/>
                <a:ea typeface="KB금융 제목체 Bold" panose="020B0803000000000000" pitchFamily="50" charset="-127"/>
              </a:rPr>
              <a:t>☎ </a:t>
            </a:r>
            <a:r>
              <a:rPr lang="en-US" altLang="ko-KR" sz="1400" dirty="0" smtClean="0">
                <a:latin typeface="KB금융 제목체 Bold" panose="020B0803000000000000" pitchFamily="50" charset="-127"/>
                <a:ea typeface="KB금융 제목체 Bold" panose="020B0803000000000000" pitchFamily="50" charset="-127"/>
              </a:rPr>
              <a:t>042-606-2780        </a:t>
            </a:r>
            <a:endParaRPr lang="en-US" altLang="ko-KR" sz="1400" dirty="0">
              <a:latin typeface="KB금융 제목체 Bold" panose="020B0803000000000000" pitchFamily="50" charset="-127"/>
              <a:ea typeface="KB금융 제목체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462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37" y="12139"/>
            <a:ext cx="9906000" cy="68565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11996" y="476672"/>
            <a:ext cx="45487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학생증 체크카드 발급 개요</a:t>
            </a:r>
            <a:endParaRPr lang="ko-KR" altLang="en-US" sz="3000" dirty="0">
              <a:latin typeface="KB금융 제목체 Medium" panose="020B0603000000000000" pitchFamily="50" charset="-127"/>
              <a:ea typeface="KB금융 제목체 Medium" panose="020B0603000000000000" pitchFamily="50" charset="-127"/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674043" y="1560763"/>
            <a:ext cx="2235746" cy="118415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[</a:t>
            </a:r>
            <a:r>
              <a:rPr lang="ko-KR" altLang="en-US" sz="16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준비</a:t>
            </a:r>
            <a:r>
              <a:rPr lang="en-US" altLang="ko-KR" sz="16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]</a:t>
            </a:r>
          </a:p>
          <a:p>
            <a:pPr algn="ctr"/>
            <a:endParaRPr lang="en-US" altLang="ko-KR" sz="1600" b="1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ko-KR" altLang="en-US" sz="1400" smtClean="0">
                <a:solidFill>
                  <a:schemeClr val="tx1"/>
                </a:solidFill>
              </a:rPr>
              <a:t>①신분증</a:t>
            </a:r>
            <a:r>
              <a:rPr lang="en-US" altLang="ko-KR" sz="1400" smtClean="0">
                <a:solidFill>
                  <a:schemeClr val="tx1"/>
                </a:solidFill>
              </a:rPr>
              <a:t> </a:t>
            </a:r>
          </a:p>
          <a:p>
            <a:r>
              <a:rPr lang="ko-KR" altLang="en-US" sz="1400" smtClean="0">
                <a:solidFill>
                  <a:schemeClr val="tx1"/>
                </a:solidFill>
              </a:rPr>
              <a:t>②본인명의 스마트폰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674043" y="3504978"/>
            <a:ext cx="2239144" cy="143022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spc="-1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[1</a:t>
            </a:r>
            <a:r>
              <a:rPr lang="ko-KR" altLang="en-US" sz="1600" b="1" spc="-1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단계</a:t>
            </a:r>
            <a:r>
              <a:rPr lang="en-US" altLang="ko-KR" sz="1600" b="1" spc="-100">
                <a:solidFill>
                  <a:schemeClr val="tx2">
                    <a:lumMod val="60000"/>
                    <a:lumOff val="40000"/>
                  </a:schemeClr>
                </a:solidFill>
              </a:rPr>
              <a:t>]</a:t>
            </a:r>
            <a:r>
              <a:rPr lang="en-US" altLang="ko-KR" sz="1600" b="1" spc="-1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 algn="ctr"/>
            <a:r>
              <a:rPr lang="en-US" altLang="ko-KR" sz="1600" b="1" spc="-100" smtClean="0">
                <a:solidFill>
                  <a:schemeClr val="tx1"/>
                </a:solidFill>
              </a:rPr>
              <a:t>KB</a:t>
            </a:r>
            <a:r>
              <a:rPr lang="ko-KR" altLang="en-US" sz="1600" b="1" spc="-100" smtClean="0">
                <a:solidFill>
                  <a:schemeClr val="tx1"/>
                </a:solidFill>
              </a:rPr>
              <a:t>스타뱅킹 다운로드</a:t>
            </a:r>
            <a:endParaRPr lang="en-US" altLang="ko-KR" sz="1600" b="1" spc="-100" smtClean="0">
              <a:solidFill>
                <a:schemeClr val="tx1"/>
              </a:solidFill>
            </a:endParaRPr>
          </a:p>
          <a:p>
            <a:pPr algn="ctr"/>
            <a:endParaRPr lang="en-US" altLang="ko-KR" sz="1600" b="1" spc="-100">
              <a:solidFill>
                <a:schemeClr val="tx1"/>
              </a:solidFill>
            </a:endParaRPr>
          </a:p>
          <a:p>
            <a:pPr algn="ctr"/>
            <a:r>
              <a:rPr lang="ko-KR" altLang="en-US" sz="1400" spc="-100" smtClean="0">
                <a:solidFill>
                  <a:schemeClr val="tx1"/>
                </a:solidFill>
              </a:rPr>
              <a:t>공인인증서 </a:t>
            </a:r>
            <a:r>
              <a:rPr lang="en-US" altLang="ko-KR" sz="1400" spc="-100" smtClean="0">
                <a:solidFill>
                  <a:schemeClr val="tx1"/>
                </a:solidFill>
              </a:rPr>
              <a:t>/ </a:t>
            </a:r>
            <a:r>
              <a:rPr lang="ko-KR" altLang="en-US" sz="1400" spc="-100" smtClean="0">
                <a:solidFill>
                  <a:schemeClr val="tx1"/>
                </a:solidFill>
              </a:rPr>
              <a:t>로그인   </a:t>
            </a:r>
            <a:endParaRPr lang="en-US" altLang="ko-KR" sz="1400" spc="-10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spc="-100" smtClean="0">
                <a:solidFill>
                  <a:schemeClr val="tx1"/>
                </a:solidFill>
              </a:rPr>
              <a:t>불필요</a:t>
            </a:r>
            <a:endParaRPr lang="en-US" altLang="ko-KR" sz="1400" smtClean="0">
              <a:solidFill>
                <a:schemeClr val="tx1"/>
              </a:solidFill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3842395" y="2784899"/>
            <a:ext cx="2330896" cy="10081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[2-1</a:t>
            </a:r>
            <a:r>
              <a:rPr lang="ko-KR" altLang="en-US" sz="16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단계</a:t>
            </a:r>
            <a:r>
              <a:rPr lang="en-US" altLang="ko-KR" sz="16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]</a:t>
            </a:r>
          </a:p>
          <a:p>
            <a:pPr algn="ctr"/>
            <a:r>
              <a:rPr lang="ko-KR" altLang="en-US" sz="1400" b="1" smtClean="0">
                <a:solidFill>
                  <a:schemeClr val="tx1"/>
                </a:solidFill>
              </a:rPr>
              <a:t>국민은행 기존통장 사용</a:t>
            </a:r>
            <a:endParaRPr lang="en-US" altLang="ko-KR" sz="1400" b="1" smtClean="0">
              <a:solidFill>
                <a:schemeClr val="tx1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842395" y="4421218"/>
            <a:ext cx="2330896" cy="10279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[2-2</a:t>
            </a:r>
            <a:r>
              <a:rPr lang="ko-KR" altLang="en-US" sz="16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단계</a:t>
            </a:r>
            <a:r>
              <a:rPr lang="en-US" altLang="ko-KR" sz="16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]</a:t>
            </a:r>
          </a:p>
          <a:p>
            <a:pPr algn="ctr"/>
            <a:r>
              <a:rPr lang="ko-KR" altLang="en-US" sz="1400" b="1" smtClean="0">
                <a:solidFill>
                  <a:schemeClr val="tx1"/>
                </a:solidFill>
              </a:rPr>
              <a:t>새로운 통장 개설</a:t>
            </a:r>
            <a:endParaRPr lang="en-US" altLang="ko-KR" sz="1400" b="1" smtClean="0">
              <a:solidFill>
                <a:schemeClr val="tx1"/>
              </a:solidFill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7154763" y="3775307"/>
            <a:ext cx="2304256" cy="648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[3</a:t>
            </a:r>
            <a:r>
              <a:rPr lang="ko-KR" altLang="en-US" sz="16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단계</a:t>
            </a:r>
            <a:r>
              <a:rPr lang="en-US" altLang="ko-KR" sz="16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]</a:t>
            </a:r>
          </a:p>
          <a:p>
            <a:pPr algn="ctr"/>
            <a:r>
              <a:rPr lang="ko-KR" altLang="en-US" sz="1600" b="1" smtClean="0">
                <a:solidFill>
                  <a:schemeClr val="tx1"/>
                </a:solidFill>
              </a:rPr>
              <a:t>학생증 체크카드 신청</a:t>
            </a:r>
            <a:endParaRPr lang="en-US" altLang="ko-KR" sz="1600" b="1" smtClean="0">
              <a:solidFill>
                <a:schemeClr val="tx1"/>
              </a:solidFill>
            </a:endParaRPr>
          </a:p>
        </p:txBody>
      </p:sp>
      <p:cxnSp>
        <p:nvCxnSpPr>
          <p:cNvPr id="11" name="직선 화살표 연결선 10"/>
          <p:cNvCxnSpPr/>
          <p:nvPr/>
        </p:nvCxnSpPr>
        <p:spPr>
          <a:xfrm flipH="1">
            <a:off x="1835536" y="2793258"/>
            <a:ext cx="6897" cy="711721"/>
          </a:xfrm>
          <a:prstGeom prst="straightConnector1">
            <a:avLst/>
          </a:prstGeom>
          <a:ln w="25400" cmpd="sng">
            <a:solidFill>
              <a:schemeClr val="accent6">
                <a:lumMod val="75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>
            <a:off x="3338339" y="3300781"/>
            <a:ext cx="504056" cy="0"/>
          </a:xfrm>
          <a:prstGeom prst="straightConnector1">
            <a:avLst/>
          </a:prstGeom>
          <a:ln w="25400" cmpd="sng">
            <a:solidFill>
              <a:schemeClr val="accent6">
                <a:lumMod val="75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>
            <a:off x="3352481" y="4923596"/>
            <a:ext cx="508229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2917360" y="4153051"/>
            <a:ext cx="420979" cy="0"/>
          </a:xfrm>
          <a:prstGeom prst="line">
            <a:avLst/>
          </a:prstGeom>
          <a:ln w="25400" cmpd="sng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4602435" y="3824146"/>
            <a:ext cx="1570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smtClean="0"/>
              <a:t>4</a:t>
            </a:r>
            <a:r>
              <a:rPr lang="ko-KR" altLang="en-US" sz="1600" smtClean="0"/>
              <a:t> </a:t>
            </a:r>
            <a:r>
              <a:rPr lang="en-US" altLang="ko-KR" sz="1600" smtClean="0"/>
              <a:t>Page</a:t>
            </a:r>
            <a:endParaRPr lang="ko-KR" altLang="en-US" sz="1600"/>
          </a:p>
        </p:txBody>
      </p:sp>
      <p:sp>
        <p:nvSpPr>
          <p:cNvPr id="59" name="TextBox 58"/>
          <p:cNvSpPr txBox="1"/>
          <p:nvPr/>
        </p:nvSpPr>
        <p:spPr>
          <a:xfrm>
            <a:off x="4706491" y="5449196"/>
            <a:ext cx="1570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smtClean="0"/>
              <a:t>5 Page </a:t>
            </a:r>
            <a:endParaRPr lang="ko-KR" altLang="en-US" sz="1600"/>
          </a:p>
        </p:txBody>
      </p:sp>
      <p:sp>
        <p:nvSpPr>
          <p:cNvPr id="60" name="TextBox 59"/>
          <p:cNvSpPr txBox="1"/>
          <p:nvPr/>
        </p:nvSpPr>
        <p:spPr>
          <a:xfrm>
            <a:off x="7905253" y="4410734"/>
            <a:ext cx="1570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smtClean="0"/>
              <a:t>9 Page </a:t>
            </a:r>
            <a:endParaRPr lang="ko-KR" altLang="en-US" sz="1600"/>
          </a:p>
        </p:txBody>
      </p:sp>
      <p:sp>
        <p:nvSpPr>
          <p:cNvPr id="61" name="TextBox 60"/>
          <p:cNvSpPr txBox="1"/>
          <p:nvPr/>
        </p:nvSpPr>
        <p:spPr>
          <a:xfrm>
            <a:off x="1469120" y="4936899"/>
            <a:ext cx="1570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3</a:t>
            </a:r>
            <a:r>
              <a:rPr lang="en-US" altLang="ko-KR" sz="1600" smtClean="0"/>
              <a:t> Page </a:t>
            </a:r>
            <a:endParaRPr lang="ko-KR" altLang="en-US" sz="1600"/>
          </a:p>
        </p:txBody>
      </p:sp>
      <p:cxnSp>
        <p:nvCxnSpPr>
          <p:cNvPr id="67" name="직선 연결선 66"/>
          <p:cNvCxnSpPr/>
          <p:nvPr/>
        </p:nvCxnSpPr>
        <p:spPr>
          <a:xfrm>
            <a:off x="6173291" y="3278661"/>
            <a:ext cx="420979" cy="0"/>
          </a:xfrm>
          <a:prstGeom prst="line">
            <a:avLst/>
          </a:prstGeom>
          <a:ln w="25400" cmpd="sng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6187567" y="4909135"/>
            <a:ext cx="420979" cy="0"/>
          </a:xfrm>
          <a:prstGeom prst="line">
            <a:avLst/>
          </a:prstGeom>
          <a:ln w="25400" cmpd="sng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 flipV="1">
            <a:off x="3338339" y="3300781"/>
            <a:ext cx="0" cy="1634426"/>
          </a:xfrm>
          <a:prstGeom prst="line">
            <a:avLst/>
          </a:prstGeom>
          <a:ln w="25400" cmpd="sng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 flipV="1">
            <a:off x="6608546" y="3278661"/>
            <a:ext cx="0" cy="1634426"/>
          </a:xfrm>
          <a:prstGeom prst="line">
            <a:avLst/>
          </a:prstGeom>
          <a:ln w="25400" cmpd="sng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/>
          <p:cNvCxnSpPr/>
          <p:nvPr/>
        </p:nvCxnSpPr>
        <p:spPr>
          <a:xfrm>
            <a:off x="6608546" y="4117994"/>
            <a:ext cx="546217" cy="0"/>
          </a:xfrm>
          <a:prstGeom prst="straightConnector1">
            <a:avLst/>
          </a:prstGeom>
          <a:ln w="25400" cmpd="sng">
            <a:solidFill>
              <a:schemeClr val="accent6">
                <a:lumMod val="75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74043" y="6034600"/>
            <a:ext cx="7272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smtClean="0">
                <a:latin typeface="+mn-ea"/>
              </a:rPr>
              <a:t>■ 외국인</a:t>
            </a:r>
            <a:r>
              <a:rPr lang="en-US" altLang="ko-KR" sz="1400">
                <a:latin typeface="+mn-ea"/>
              </a:rPr>
              <a:t>, </a:t>
            </a:r>
            <a:r>
              <a:rPr lang="ko-KR" altLang="en-US" sz="1400">
                <a:latin typeface="+mn-ea"/>
              </a:rPr>
              <a:t>만</a:t>
            </a:r>
            <a:r>
              <a:rPr lang="en-US" altLang="ko-KR" sz="1400">
                <a:latin typeface="+mn-ea"/>
              </a:rPr>
              <a:t>17</a:t>
            </a:r>
            <a:r>
              <a:rPr lang="ko-KR" altLang="en-US" sz="1400">
                <a:latin typeface="+mn-ea"/>
              </a:rPr>
              <a:t>세이하</a:t>
            </a:r>
            <a:r>
              <a:rPr lang="en-US" altLang="ko-KR" sz="1400" smtClean="0">
                <a:latin typeface="+mn-ea"/>
              </a:rPr>
              <a:t>, </a:t>
            </a:r>
            <a:r>
              <a:rPr lang="ko-KR" altLang="en-US" sz="1400" smtClean="0">
                <a:latin typeface="+mn-ea"/>
              </a:rPr>
              <a:t>본의명의 </a:t>
            </a:r>
            <a:r>
              <a:rPr lang="ko-KR" altLang="en-US" sz="1400">
                <a:latin typeface="+mn-ea"/>
              </a:rPr>
              <a:t>스마트폰이 아닐 </a:t>
            </a:r>
            <a:r>
              <a:rPr lang="ko-KR" altLang="en-US" sz="1400" smtClean="0">
                <a:latin typeface="+mn-ea"/>
              </a:rPr>
              <a:t>경우에는 </a:t>
            </a:r>
            <a:r>
              <a:rPr lang="en-US" altLang="ko-KR" sz="1400" smtClean="0">
                <a:latin typeface="+mn-ea"/>
              </a:rPr>
              <a:t>KB</a:t>
            </a:r>
            <a:r>
              <a:rPr lang="ko-KR" altLang="en-US" sz="1400" smtClean="0">
                <a:latin typeface="+mn-ea"/>
              </a:rPr>
              <a:t>스타뱅킹으로 </a:t>
            </a:r>
            <a:r>
              <a:rPr lang="ko-KR" altLang="en-US" sz="1400">
                <a:latin typeface="+mn-ea"/>
              </a:rPr>
              <a:t>신청불가</a:t>
            </a:r>
          </a:p>
        </p:txBody>
      </p:sp>
    </p:spTree>
    <p:extLst>
      <p:ext uri="{BB962C8B-B14F-4D97-AF65-F5344CB8AC3E}">
        <p14:creationId xmlns:p14="http://schemas.microsoft.com/office/powerpoint/2010/main" val="238786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" y="0"/>
            <a:ext cx="9906000" cy="6856552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331199" y="6544394"/>
            <a:ext cx="923760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72482" y="370756"/>
            <a:ext cx="2767104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[1</a:t>
            </a:r>
            <a:r>
              <a:rPr lang="ko-KR" altLang="en-US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단계</a:t>
            </a:r>
            <a:r>
              <a:rPr lang="en-US" altLang="ko-KR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] </a:t>
            </a:r>
            <a:r>
              <a:rPr lang="ko-KR" altLang="en-US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스타뱅킹 시작</a:t>
            </a:r>
            <a:endParaRPr lang="ko-KR" altLang="en-US" sz="2300" dirty="0">
              <a:latin typeface="KB금융 제목체 Medium" panose="020B0603000000000000" pitchFamily="50" charset="-127"/>
              <a:ea typeface="KB금융 제목체 Medium" panose="020B0603000000000000" pitchFamily="50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4084707" y="6602838"/>
            <a:ext cx="1736589" cy="188043"/>
          </a:xfrm>
        </p:spPr>
        <p:txBody>
          <a:bodyPr/>
          <a:lstStyle/>
          <a:p>
            <a:pPr algn="ctr"/>
            <a:r>
              <a:rPr lang="en-US" altLang="ko-KR" smtClean="0">
                <a:solidFill>
                  <a:schemeClr val="tx1"/>
                </a:solidFill>
                <a:latin typeface="KB금융 본문체 Light" panose="020B0303000000000000" pitchFamily="50" charset="-127"/>
                <a:ea typeface="KB금융 본문체 Light" panose="020B0303000000000000" pitchFamily="50" charset="-127"/>
              </a:rPr>
              <a:t>3</a:t>
            </a:r>
            <a:endParaRPr lang="ko-KR" altLang="en-US" dirty="0">
              <a:solidFill>
                <a:schemeClr val="tx1"/>
              </a:solidFill>
              <a:latin typeface="KB금융 본문체 Light" panose="020B0303000000000000" pitchFamily="50" charset="-127"/>
              <a:ea typeface="KB금융 본문체 Light" panose="020B0303000000000000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7"/>
          <a:stretch/>
        </p:blipFill>
        <p:spPr>
          <a:xfrm>
            <a:off x="8769427" y="6597352"/>
            <a:ext cx="796159" cy="18382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31200" y="980728"/>
            <a:ext cx="2268000" cy="313200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692177" y="980728"/>
            <a:ext cx="2268000" cy="313200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11" t="4763" r="2511" b="-1322"/>
          <a:stretch/>
        </p:blipFill>
        <p:spPr bwMode="auto">
          <a:xfrm>
            <a:off x="466207" y="1131223"/>
            <a:ext cx="1966513" cy="2857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427" y="1040930"/>
            <a:ext cx="2112897" cy="2985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410487" y="4819649"/>
            <a:ext cx="9158313" cy="1474415"/>
          </a:xfrm>
          <a:prstGeom prst="rect">
            <a:avLst/>
          </a:prstGeom>
          <a:noFill/>
          <a:ln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97155" y="5018247"/>
            <a:ext cx="87849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smtClean="0">
                <a:solidFill>
                  <a:srgbClr val="0070C0"/>
                </a:solidFill>
              </a:rPr>
              <a:t>[</a:t>
            </a:r>
            <a:r>
              <a:rPr lang="ko-KR" altLang="en-US" sz="1600" b="1" smtClean="0">
                <a:solidFill>
                  <a:srgbClr val="0070C0"/>
                </a:solidFill>
              </a:rPr>
              <a:t>준비</a:t>
            </a:r>
            <a:r>
              <a:rPr lang="en-US" altLang="ko-KR" sz="1600" b="1" smtClean="0">
                <a:solidFill>
                  <a:srgbClr val="0070C0"/>
                </a:solidFill>
              </a:rPr>
              <a:t>]   </a:t>
            </a:r>
            <a:r>
              <a:rPr lang="ko-KR" altLang="en-US" sz="1600" b="1" smtClean="0">
                <a:solidFill>
                  <a:srgbClr val="0070C0"/>
                </a:solidFill>
              </a:rPr>
              <a:t>본인명의 스마트폰</a:t>
            </a:r>
            <a:r>
              <a:rPr lang="en-US" altLang="ko-KR" sz="1600" b="1" smtClean="0">
                <a:solidFill>
                  <a:srgbClr val="0070C0"/>
                </a:solidFill>
              </a:rPr>
              <a:t>, </a:t>
            </a:r>
            <a:r>
              <a:rPr lang="ko-KR" altLang="en-US" sz="1600" b="1" smtClean="0">
                <a:solidFill>
                  <a:srgbClr val="0070C0"/>
                </a:solidFill>
              </a:rPr>
              <a:t>신분증</a:t>
            </a:r>
            <a:r>
              <a:rPr lang="en-US" altLang="ko-KR" sz="1600" b="1" smtClean="0">
                <a:solidFill>
                  <a:srgbClr val="0070C0"/>
                </a:solidFill>
              </a:rPr>
              <a:t>(</a:t>
            </a:r>
            <a:r>
              <a:rPr lang="ko-KR" altLang="en-US" sz="1600" b="1" smtClean="0">
                <a:solidFill>
                  <a:srgbClr val="0070C0"/>
                </a:solidFill>
              </a:rPr>
              <a:t>주민등록증</a:t>
            </a:r>
            <a:r>
              <a:rPr lang="en-US" altLang="ko-KR" sz="1600" b="1" smtClean="0">
                <a:solidFill>
                  <a:srgbClr val="0070C0"/>
                </a:solidFill>
              </a:rPr>
              <a:t>, </a:t>
            </a:r>
            <a:r>
              <a:rPr lang="ko-KR" altLang="en-US" sz="1600" b="1" smtClean="0">
                <a:solidFill>
                  <a:srgbClr val="0070C0"/>
                </a:solidFill>
              </a:rPr>
              <a:t>운전면허증</a:t>
            </a:r>
            <a:r>
              <a:rPr lang="en-US" altLang="ko-KR" sz="1600" b="1" smtClean="0">
                <a:solidFill>
                  <a:srgbClr val="0070C0"/>
                </a:solidFill>
              </a:rPr>
              <a:t>)</a:t>
            </a:r>
          </a:p>
          <a:p>
            <a:pPr marL="342900" indent="-342900">
              <a:buAutoNum type="arabicPeriod"/>
            </a:pPr>
            <a:r>
              <a:rPr lang="en-US" altLang="ko-KR" sz="1600" smtClean="0"/>
              <a:t>Play Store </a:t>
            </a:r>
            <a:r>
              <a:rPr lang="ko-KR" altLang="en-US" sz="1600" smtClean="0"/>
              <a:t>또는</a:t>
            </a:r>
            <a:r>
              <a:rPr lang="en-US" altLang="ko-KR" sz="1600"/>
              <a:t> </a:t>
            </a:r>
            <a:r>
              <a:rPr lang="en-US" altLang="ko-KR" sz="1600" smtClean="0"/>
              <a:t>App Store</a:t>
            </a:r>
            <a:r>
              <a:rPr lang="ko-KR" altLang="en-US" sz="1600" smtClean="0"/>
              <a:t>에서 </a:t>
            </a:r>
            <a:r>
              <a:rPr lang="en-US" altLang="ko-KR" sz="1600" smtClean="0"/>
              <a:t>‘KB</a:t>
            </a:r>
            <a:r>
              <a:rPr lang="ko-KR" altLang="en-US" sz="1600" smtClean="0"/>
              <a:t>스타뱅킹</a:t>
            </a:r>
            <a:r>
              <a:rPr lang="en-US" altLang="ko-KR" sz="1600" smtClean="0"/>
              <a:t>’ </a:t>
            </a:r>
            <a:r>
              <a:rPr lang="ko-KR" altLang="en-US" sz="1600" smtClean="0"/>
              <a:t>다운로드</a:t>
            </a:r>
            <a:endParaRPr lang="en-US" altLang="ko-KR" sz="1600" smtClean="0"/>
          </a:p>
          <a:p>
            <a:pPr marL="342900" indent="-342900">
              <a:buAutoNum type="arabicPeriod"/>
            </a:pPr>
            <a:r>
              <a:rPr lang="en-US" altLang="ko-KR" sz="1600" smtClean="0"/>
              <a:t>KB</a:t>
            </a:r>
            <a:r>
              <a:rPr lang="ko-KR" altLang="en-US" sz="1600" smtClean="0"/>
              <a:t>스타뱅킹 첫 화면의 오른쪽 상단의 </a:t>
            </a:r>
            <a:r>
              <a:rPr lang="en-US" altLang="ko-KR" sz="1600" b="1" smtClean="0">
                <a:solidFill>
                  <a:srgbClr val="FF0000"/>
                </a:solidFill>
              </a:rPr>
              <a:t>‘</a:t>
            </a:r>
            <a:r>
              <a:rPr lang="ko-KR" altLang="en-US" sz="1600" b="1" smtClean="0">
                <a:solidFill>
                  <a:srgbClr val="FF0000"/>
                </a:solidFill>
              </a:rPr>
              <a:t>전체메뉴</a:t>
            </a:r>
            <a:r>
              <a:rPr lang="en-US" altLang="ko-KR" sz="1600" b="1" smtClean="0">
                <a:solidFill>
                  <a:srgbClr val="FF0000"/>
                </a:solidFill>
              </a:rPr>
              <a:t>’</a:t>
            </a:r>
            <a:r>
              <a:rPr lang="en-US" altLang="ko-KR" sz="1600" smtClean="0">
                <a:solidFill>
                  <a:srgbClr val="FF0000"/>
                </a:solidFill>
              </a:rPr>
              <a:t> </a:t>
            </a:r>
            <a:r>
              <a:rPr lang="ko-KR" altLang="en-US" sz="1600" smtClean="0"/>
              <a:t>클릭 </a:t>
            </a:r>
            <a:endParaRPr lang="en-US" altLang="ko-KR" sz="1600" smtClean="0"/>
          </a:p>
          <a:p>
            <a:r>
              <a:rPr lang="en-US" altLang="ko-KR" sz="1600"/>
              <a:t> </a:t>
            </a:r>
            <a:r>
              <a:rPr lang="en-US" altLang="ko-KR" sz="1600" smtClean="0"/>
              <a:t>   (</a:t>
            </a:r>
            <a:r>
              <a:rPr lang="ko-KR" altLang="en-US" sz="1600" smtClean="0"/>
              <a:t>공인인증서</a:t>
            </a:r>
            <a:r>
              <a:rPr lang="en-US" altLang="ko-KR" sz="1600" smtClean="0"/>
              <a:t>, </a:t>
            </a:r>
            <a:r>
              <a:rPr lang="ko-KR" altLang="en-US" sz="1600" smtClean="0"/>
              <a:t>로그인</a:t>
            </a:r>
            <a:r>
              <a:rPr lang="en-US" altLang="ko-KR" sz="1600" smtClean="0"/>
              <a:t>, </a:t>
            </a:r>
            <a:r>
              <a:rPr lang="ko-KR" altLang="en-US" sz="1600" smtClean="0"/>
              <a:t>회원가입 불필요</a:t>
            </a:r>
            <a:r>
              <a:rPr lang="en-US" altLang="ko-KR" sz="1600" smtClean="0"/>
              <a:t>)</a:t>
            </a:r>
            <a:endParaRPr lang="ko-KR" altLang="en-US" sz="160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08"/>
          <a:stretch/>
        </p:blipFill>
        <p:spPr bwMode="auto">
          <a:xfrm>
            <a:off x="5637259" y="1516808"/>
            <a:ext cx="3475225" cy="231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모서리가 둥근 직사각형 16"/>
          <p:cNvSpPr/>
          <p:nvPr/>
        </p:nvSpPr>
        <p:spPr>
          <a:xfrm>
            <a:off x="2720752" y="1018828"/>
            <a:ext cx="2191147" cy="1440160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화살표 연결선 21"/>
          <p:cNvCxnSpPr/>
          <p:nvPr/>
        </p:nvCxnSpPr>
        <p:spPr>
          <a:xfrm>
            <a:off x="4911899" y="1957039"/>
            <a:ext cx="725360" cy="274712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모서리가 둥근 직사각형 26"/>
          <p:cNvSpPr/>
          <p:nvPr/>
        </p:nvSpPr>
        <p:spPr>
          <a:xfrm>
            <a:off x="5620119" y="1375521"/>
            <a:ext cx="3797377" cy="2613192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/>
          <p:cNvSpPr/>
          <p:nvPr/>
        </p:nvSpPr>
        <p:spPr>
          <a:xfrm>
            <a:off x="8589600" y="1450114"/>
            <a:ext cx="648072" cy="5775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45536">
            <a:off x="9027989" y="1039773"/>
            <a:ext cx="77901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45536">
            <a:off x="4856665" y="645050"/>
            <a:ext cx="639339" cy="336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타원 20"/>
          <p:cNvSpPr/>
          <p:nvPr/>
        </p:nvSpPr>
        <p:spPr>
          <a:xfrm>
            <a:off x="4518676" y="980728"/>
            <a:ext cx="487076" cy="4402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/>
          <p:cNvSpPr/>
          <p:nvPr/>
        </p:nvSpPr>
        <p:spPr>
          <a:xfrm>
            <a:off x="284381" y="1200843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1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8589600" y="1200843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</a:rPr>
              <a:t>2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4392570" y="800076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</a:rPr>
              <a:t>2</a:t>
            </a:r>
            <a:endParaRPr lang="ko-KR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72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" y="1448"/>
            <a:ext cx="9906000" cy="6856552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331199" y="6544394"/>
            <a:ext cx="923760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72482" y="370756"/>
            <a:ext cx="561662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[2-1</a:t>
            </a:r>
            <a:r>
              <a:rPr lang="ko-KR" altLang="en-US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단계</a:t>
            </a:r>
            <a:r>
              <a:rPr lang="en-US" altLang="ko-KR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] </a:t>
            </a:r>
            <a:r>
              <a:rPr lang="ko-KR" altLang="en-US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기존 통장 사용하기</a:t>
            </a:r>
            <a:endParaRPr lang="ko-KR" altLang="en-US" sz="2300" dirty="0">
              <a:latin typeface="KB금융 제목체 Medium" panose="020B0603000000000000" pitchFamily="50" charset="-127"/>
              <a:ea typeface="KB금융 제목체 Medium" panose="020B0603000000000000" pitchFamily="50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4084707" y="6602838"/>
            <a:ext cx="1736589" cy="188043"/>
          </a:xfrm>
        </p:spPr>
        <p:txBody>
          <a:bodyPr/>
          <a:lstStyle/>
          <a:p>
            <a:pPr algn="ctr"/>
            <a:r>
              <a:rPr lang="en-US" altLang="ko-KR" smtClean="0">
                <a:solidFill>
                  <a:schemeClr val="tx1"/>
                </a:solidFill>
                <a:latin typeface="KB금융 본문체 Light" panose="020B0303000000000000" pitchFamily="50" charset="-127"/>
                <a:ea typeface="KB금융 본문체 Light" panose="020B0303000000000000" pitchFamily="50" charset="-127"/>
              </a:rPr>
              <a:t>4</a:t>
            </a:r>
            <a:endParaRPr lang="ko-KR" altLang="en-US" dirty="0">
              <a:solidFill>
                <a:schemeClr val="tx1"/>
              </a:solidFill>
              <a:latin typeface="KB금융 본문체 Light" panose="020B0303000000000000" pitchFamily="50" charset="-127"/>
              <a:ea typeface="KB금융 본문체 Light" panose="020B0303000000000000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7"/>
          <a:stretch/>
        </p:blipFill>
        <p:spPr>
          <a:xfrm>
            <a:off x="8769427" y="6597352"/>
            <a:ext cx="796159" cy="18382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31200" y="980728"/>
            <a:ext cx="2268000" cy="396044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692177" y="980728"/>
            <a:ext cx="2268000" cy="313200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5053583" y="970856"/>
            <a:ext cx="2268000" cy="313200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7436667" y="960290"/>
            <a:ext cx="2268000" cy="313200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175" y="1158105"/>
            <a:ext cx="2108005" cy="277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그룹 9"/>
          <p:cNvGrpSpPr/>
          <p:nvPr/>
        </p:nvGrpSpPr>
        <p:grpSpPr>
          <a:xfrm>
            <a:off x="435165" y="1063650"/>
            <a:ext cx="2088232" cy="3655360"/>
            <a:chOff x="435165" y="1063650"/>
            <a:chExt cx="2088232" cy="3655360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049"/>
            <a:stretch/>
          </p:blipFill>
          <p:spPr bwMode="auto">
            <a:xfrm>
              <a:off x="435165" y="1063650"/>
              <a:ext cx="2037493" cy="22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/>
          </p:blipFill>
          <p:spPr bwMode="auto">
            <a:xfrm>
              <a:off x="435165" y="3300983"/>
              <a:ext cx="2088232" cy="1418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593" y="1004502"/>
            <a:ext cx="2159983" cy="30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500" y="1042923"/>
            <a:ext cx="2136338" cy="296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336532" y="5085183"/>
            <a:ext cx="9302306" cy="1208881"/>
          </a:xfrm>
          <a:prstGeom prst="rect">
            <a:avLst/>
          </a:prstGeom>
          <a:noFill/>
          <a:ln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26368" y="5151014"/>
            <a:ext cx="86409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1600" b="1" smtClean="0">
                <a:solidFill>
                  <a:srgbClr val="00B0F0"/>
                </a:solidFill>
                <a:latin typeface="+mn-ea"/>
              </a:rPr>
              <a:t>[</a:t>
            </a:r>
            <a:r>
              <a:rPr lang="ko-KR" altLang="en-US" sz="1600" b="1" smtClean="0">
                <a:solidFill>
                  <a:srgbClr val="00B0F0"/>
                </a:solidFill>
                <a:latin typeface="+mn-ea"/>
              </a:rPr>
              <a:t>예금</a:t>
            </a:r>
            <a:r>
              <a:rPr lang="en-US" altLang="ko-KR" sz="1600" b="1" smtClean="0">
                <a:solidFill>
                  <a:srgbClr val="00B0F0"/>
                </a:solidFill>
                <a:latin typeface="+mn-ea"/>
              </a:rPr>
              <a:t>] </a:t>
            </a:r>
            <a:r>
              <a:rPr lang="ko-KR" altLang="en-US" sz="1600" b="1" smtClean="0">
                <a:solidFill>
                  <a:srgbClr val="00B0F0"/>
                </a:solidFill>
                <a:latin typeface="+mn-ea"/>
              </a:rPr>
              <a:t>→ </a:t>
            </a:r>
            <a:r>
              <a:rPr lang="en-US" altLang="ko-KR" sz="1600" b="1" smtClean="0">
                <a:solidFill>
                  <a:srgbClr val="00B0F0"/>
                </a:solidFill>
                <a:latin typeface="+mn-ea"/>
              </a:rPr>
              <a:t>[</a:t>
            </a:r>
            <a:r>
              <a:rPr lang="ko-KR" altLang="en-US" sz="1600" b="1" smtClean="0">
                <a:solidFill>
                  <a:srgbClr val="00B0F0"/>
                </a:solidFill>
                <a:latin typeface="+mn-ea"/>
              </a:rPr>
              <a:t>신규</a:t>
            </a:r>
            <a:r>
              <a:rPr lang="en-US" altLang="ko-KR" sz="1600" b="1">
                <a:solidFill>
                  <a:srgbClr val="00B0F0"/>
                </a:solidFill>
                <a:latin typeface="+mn-ea"/>
              </a:rPr>
              <a:t>]</a:t>
            </a:r>
            <a:r>
              <a:rPr lang="ko-KR" altLang="en-US" sz="1600" b="1" smtClean="0">
                <a:solidFill>
                  <a:srgbClr val="00B0F0"/>
                </a:solidFill>
                <a:latin typeface="+mn-ea"/>
              </a:rPr>
              <a:t> → </a:t>
            </a:r>
            <a:r>
              <a:rPr lang="en-US" altLang="ko-KR" sz="1600" b="1" smtClean="0">
                <a:solidFill>
                  <a:srgbClr val="00B0F0"/>
                </a:solidFill>
                <a:latin typeface="+mn-ea"/>
              </a:rPr>
              <a:t>[</a:t>
            </a:r>
            <a:r>
              <a:rPr lang="ko-KR" altLang="en-US" sz="1600" b="1" smtClean="0">
                <a:solidFill>
                  <a:srgbClr val="00B0F0"/>
                </a:solidFill>
                <a:latin typeface="+mn-ea"/>
              </a:rPr>
              <a:t>대학교학생증 체크카드 신규</a:t>
            </a:r>
            <a:r>
              <a:rPr lang="en-US" altLang="ko-KR" sz="1600" b="1" smtClean="0">
                <a:solidFill>
                  <a:srgbClr val="00B0F0"/>
                </a:solidFill>
                <a:latin typeface="+mn-ea"/>
              </a:rPr>
              <a:t>] </a:t>
            </a:r>
            <a:r>
              <a:rPr lang="ko-KR" altLang="en-US" sz="1600" smtClean="0">
                <a:latin typeface="+mn-ea"/>
              </a:rPr>
              <a:t>클릭</a:t>
            </a:r>
            <a:endParaRPr lang="en-US" altLang="ko-KR" sz="1600" smtClean="0">
              <a:latin typeface="+mn-ea"/>
            </a:endParaRPr>
          </a:p>
          <a:p>
            <a:pPr marL="342900" indent="-342900">
              <a:buAutoNum type="arabicPeriod"/>
            </a:pPr>
            <a:r>
              <a:rPr lang="en-US" altLang="ko-KR" sz="1600" smtClean="0">
                <a:latin typeface="+mn-ea"/>
              </a:rPr>
              <a:t>[</a:t>
            </a:r>
            <a:r>
              <a:rPr lang="ko-KR" altLang="en-US" sz="1600" smtClean="0">
                <a:latin typeface="+mn-ea"/>
              </a:rPr>
              <a:t>기존 통장 사용하기</a:t>
            </a:r>
            <a:r>
              <a:rPr lang="en-US" altLang="ko-KR" sz="1600" smtClean="0">
                <a:latin typeface="+mn-ea"/>
              </a:rPr>
              <a:t>] </a:t>
            </a:r>
            <a:r>
              <a:rPr lang="ko-KR" altLang="en-US" sz="1600" smtClean="0">
                <a:latin typeface="+mn-ea"/>
              </a:rPr>
              <a:t> </a:t>
            </a:r>
            <a:r>
              <a:rPr lang="en-US" altLang="ko-KR" sz="1600" b="1" smtClean="0">
                <a:latin typeface="+mn-ea"/>
              </a:rPr>
              <a:t>(</a:t>
            </a:r>
            <a:r>
              <a:rPr lang="ko-KR" altLang="en-US" sz="1600" b="1" smtClean="0">
                <a:latin typeface="+mn-ea"/>
              </a:rPr>
              <a:t>국민은행 통장이 없는 경우 </a:t>
            </a:r>
            <a:r>
              <a:rPr lang="en-US" altLang="ko-KR" sz="1600" b="1" smtClean="0">
                <a:latin typeface="+mn-ea"/>
              </a:rPr>
              <a:t>5</a:t>
            </a:r>
            <a:r>
              <a:rPr lang="ko-KR" altLang="en-US" sz="1600" b="1">
                <a:latin typeface="+mn-ea"/>
              </a:rPr>
              <a:t> </a:t>
            </a:r>
            <a:r>
              <a:rPr lang="en-US" altLang="ko-KR" sz="1600" b="1" smtClean="0">
                <a:latin typeface="+mn-ea"/>
              </a:rPr>
              <a:t>page</a:t>
            </a:r>
            <a:r>
              <a:rPr lang="ko-KR" altLang="en-US" sz="1600" b="1" smtClean="0">
                <a:latin typeface="+mn-ea"/>
              </a:rPr>
              <a:t>로 이동하여 통장개설하기</a:t>
            </a:r>
            <a:r>
              <a:rPr lang="en-US" altLang="ko-KR" sz="1600" b="1" smtClean="0">
                <a:latin typeface="+mn-ea"/>
              </a:rPr>
              <a:t>)</a:t>
            </a:r>
          </a:p>
          <a:p>
            <a:pPr marL="342900" indent="-342900">
              <a:buAutoNum type="arabicPeriod"/>
            </a:pPr>
            <a:r>
              <a:rPr lang="ko-KR" altLang="en-US" sz="1600" smtClean="0">
                <a:latin typeface="+mn-ea"/>
              </a:rPr>
              <a:t>주민등록번호</a:t>
            </a:r>
            <a:r>
              <a:rPr lang="en-US" altLang="ko-KR" sz="1600" smtClean="0">
                <a:latin typeface="+mn-ea"/>
              </a:rPr>
              <a:t>, </a:t>
            </a:r>
            <a:r>
              <a:rPr lang="ko-KR" altLang="en-US" sz="1600" smtClean="0">
                <a:latin typeface="+mn-ea"/>
              </a:rPr>
              <a:t>국민은행 계좌번호</a:t>
            </a:r>
            <a:r>
              <a:rPr lang="en-US" altLang="ko-KR" sz="1600" smtClean="0">
                <a:latin typeface="+mn-ea"/>
              </a:rPr>
              <a:t>, </a:t>
            </a:r>
            <a:r>
              <a:rPr lang="ko-KR" altLang="en-US" sz="1600" smtClean="0">
                <a:latin typeface="+mn-ea"/>
              </a:rPr>
              <a:t>비밀번호 입력하여 계좌 확인하기</a:t>
            </a:r>
            <a:endParaRPr lang="en-US" altLang="ko-KR" sz="1600" smtClean="0">
              <a:latin typeface="+mn-ea"/>
            </a:endParaRPr>
          </a:p>
          <a:p>
            <a:pPr marL="342900" indent="-342900">
              <a:buAutoNum type="arabicPeriod"/>
            </a:pPr>
            <a:r>
              <a:rPr lang="en-US" altLang="ko-KR" sz="1600" smtClean="0">
                <a:latin typeface="+mn-ea"/>
              </a:rPr>
              <a:t>[</a:t>
            </a:r>
            <a:r>
              <a:rPr lang="ko-KR" altLang="en-US" sz="1600" smtClean="0">
                <a:latin typeface="+mn-ea"/>
              </a:rPr>
              <a:t>대학교 학생증 체크카드 만들기</a:t>
            </a:r>
            <a:r>
              <a:rPr lang="en-US" altLang="ko-KR" sz="1600" smtClean="0">
                <a:latin typeface="+mn-ea"/>
              </a:rPr>
              <a:t>]</a:t>
            </a:r>
            <a:r>
              <a:rPr lang="ko-KR" altLang="en-US" sz="1600" smtClean="0">
                <a:latin typeface="+mn-ea"/>
              </a:rPr>
              <a:t> 클릭 </a:t>
            </a:r>
            <a:endParaRPr lang="ko-KR" altLang="en-US" sz="1600">
              <a:latin typeface="+mn-ea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870295" y="1588742"/>
            <a:ext cx="1929164" cy="2215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7" name="직선 화살표 연결선 26"/>
          <p:cNvCxnSpPr/>
          <p:nvPr/>
        </p:nvCxnSpPr>
        <p:spPr>
          <a:xfrm>
            <a:off x="1453911" y="2179650"/>
            <a:ext cx="618769" cy="673286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 flipH="1">
            <a:off x="1280593" y="3140968"/>
            <a:ext cx="720079" cy="97176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662434" y="2683659"/>
            <a:ext cx="1665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smtClean="0"/>
              <a:t> 7 </a:t>
            </a:r>
            <a:r>
              <a:rPr lang="ko-KR" altLang="en-US" sz="1600" smtClean="0"/>
              <a:t>페이지 이동</a:t>
            </a:r>
            <a:endParaRPr lang="ko-KR" altLang="en-US" sz="1600"/>
          </a:p>
        </p:txBody>
      </p:sp>
      <p:sp>
        <p:nvSpPr>
          <p:cNvPr id="43" name="타원 42"/>
          <p:cNvSpPr/>
          <p:nvPr/>
        </p:nvSpPr>
        <p:spPr>
          <a:xfrm>
            <a:off x="7761312" y="2546728"/>
            <a:ext cx="1512168" cy="74892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화살표 연결선 36"/>
          <p:cNvCxnSpPr/>
          <p:nvPr/>
        </p:nvCxnSpPr>
        <p:spPr>
          <a:xfrm>
            <a:off x="8512888" y="1988023"/>
            <a:ext cx="0" cy="548833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7806330" y="2751912"/>
            <a:ext cx="1528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smtClean="0"/>
              <a:t>  10 page</a:t>
            </a:r>
            <a:r>
              <a:rPr lang="ko-KR" altLang="en-US" sz="1200" smtClean="0"/>
              <a:t>로 이동</a:t>
            </a:r>
            <a:endParaRPr lang="en-US" altLang="ko-KR" sz="1200" smtClean="0"/>
          </a:p>
        </p:txBody>
      </p:sp>
      <p:sp>
        <p:nvSpPr>
          <p:cNvPr id="46" name="직사각형 45"/>
          <p:cNvSpPr/>
          <p:nvPr/>
        </p:nvSpPr>
        <p:spPr>
          <a:xfrm>
            <a:off x="5954920" y="2605914"/>
            <a:ext cx="446277" cy="2091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7936940" y="1766464"/>
            <a:ext cx="1261258" cy="2215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>
            <a:off x="626368" y="1802904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1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2620904" y="1359347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</a:rPr>
              <a:t>2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4960177" y="1260091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</a:rPr>
              <a:t>3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38" name="타원 37"/>
          <p:cNvSpPr/>
          <p:nvPr/>
        </p:nvSpPr>
        <p:spPr>
          <a:xfrm>
            <a:off x="7432240" y="1661219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4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828977" y="2018928"/>
            <a:ext cx="523623" cy="1906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1882294" y="2909337"/>
            <a:ext cx="476021" cy="1906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825069" y="4192513"/>
            <a:ext cx="1647589" cy="1906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598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" y="3780"/>
            <a:ext cx="9906000" cy="6856552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331199" y="6544394"/>
            <a:ext cx="923760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72482" y="370756"/>
            <a:ext cx="446449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[2-2</a:t>
            </a:r>
            <a:r>
              <a:rPr lang="ko-KR" altLang="en-US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단계</a:t>
            </a:r>
            <a:r>
              <a:rPr lang="en-US" altLang="ko-KR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] </a:t>
            </a:r>
            <a:r>
              <a:rPr lang="ko-KR" altLang="en-US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새로운 통장 만들기 </a:t>
            </a:r>
            <a:endParaRPr lang="ko-KR" altLang="en-US" sz="2300" dirty="0">
              <a:latin typeface="KB금융 제목체 Medium" panose="020B0603000000000000" pitchFamily="50" charset="-127"/>
              <a:ea typeface="KB금융 제목체 Medium" panose="020B0603000000000000" pitchFamily="50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4084707" y="6602838"/>
            <a:ext cx="1736589" cy="188043"/>
          </a:xfrm>
        </p:spPr>
        <p:txBody>
          <a:bodyPr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KB금융 본문체 Light" panose="020B0303000000000000" pitchFamily="50" charset="-127"/>
                <a:ea typeface="KB금융 본문체 Light" panose="020B0303000000000000" pitchFamily="50" charset="-127"/>
              </a:rPr>
              <a:t>5</a:t>
            </a:r>
            <a:endParaRPr lang="ko-KR" altLang="en-US" dirty="0">
              <a:solidFill>
                <a:schemeClr val="tx1"/>
              </a:solidFill>
              <a:latin typeface="KB금융 본문체 Light" panose="020B0303000000000000" pitchFamily="50" charset="-127"/>
              <a:ea typeface="KB금융 본문체 Light" panose="020B0303000000000000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7"/>
          <a:stretch/>
        </p:blipFill>
        <p:spPr>
          <a:xfrm>
            <a:off x="8769427" y="6597352"/>
            <a:ext cx="796159" cy="18382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31200" y="980728"/>
            <a:ext cx="2268000" cy="396044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692177" y="980728"/>
            <a:ext cx="2268000" cy="313200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5053583" y="970856"/>
            <a:ext cx="2268000" cy="313200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7436667" y="960290"/>
            <a:ext cx="2268000" cy="313200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175" y="1158105"/>
            <a:ext cx="2108005" cy="277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49"/>
          <a:stretch/>
        </p:blipFill>
        <p:spPr bwMode="auto">
          <a:xfrm>
            <a:off x="435165" y="1063650"/>
            <a:ext cx="2037493" cy="22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435165" y="3300983"/>
            <a:ext cx="2088232" cy="1418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480" y="1006277"/>
            <a:ext cx="2134746" cy="2990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45"/>
          <a:stretch/>
        </p:blipFill>
        <p:spPr bwMode="auto">
          <a:xfrm>
            <a:off x="7492631" y="1025327"/>
            <a:ext cx="2076169" cy="1662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05"/>
          <a:stretch/>
        </p:blipFill>
        <p:spPr bwMode="auto">
          <a:xfrm>
            <a:off x="7508325" y="2672866"/>
            <a:ext cx="2121730" cy="13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직사각형 22"/>
          <p:cNvSpPr/>
          <p:nvPr/>
        </p:nvSpPr>
        <p:spPr>
          <a:xfrm>
            <a:off x="410487" y="5085183"/>
            <a:ext cx="9158313" cy="1208881"/>
          </a:xfrm>
          <a:prstGeom prst="rect">
            <a:avLst/>
          </a:prstGeom>
          <a:noFill/>
          <a:ln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61151" y="5151014"/>
            <a:ext cx="88569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smtClean="0">
                <a:latin typeface="+mn-ea"/>
              </a:rPr>
              <a:t>1.  </a:t>
            </a:r>
            <a:r>
              <a:rPr lang="en-US" altLang="ko-KR" sz="1600" b="1" smtClean="0">
                <a:solidFill>
                  <a:srgbClr val="00B0F0"/>
                </a:solidFill>
                <a:latin typeface="+mn-ea"/>
              </a:rPr>
              <a:t>[</a:t>
            </a:r>
            <a:r>
              <a:rPr lang="ko-KR" altLang="en-US" sz="1600" b="1" smtClean="0">
                <a:solidFill>
                  <a:srgbClr val="00B0F0"/>
                </a:solidFill>
                <a:latin typeface="+mn-ea"/>
              </a:rPr>
              <a:t>예금</a:t>
            </a:r>
            <a:r>
              <a:rPr lang="en-US" altLang="ko-KR" sz="1600" b="1" smtClean="0">
                <a:solidFill>
                  <a:srgbClr val="00B0F0"/>
                </a:solidFill>
                <a:latin typeface="+mn-ea"/>
              </a:rPr>
              <a:t>] </a:t>
            </a:r>
            <a:r>
              <a:rPr lang="ko-KR" altLang="en-US" sz="1600" smtClean="0">
                <a:latin typeface="+mn-ea"/>
              </a:rPr>
              <a:t>→ </a:t>
            </a:r>
            <a:r>
              <a:rPr lang="en-US" altLang="ko-KR" sz="1600" b="1" smtClean="0">
                <a:solidFill>
                  <a:srgbClr val="00B0F0"/>
                </a:solidFill>
                <a:latin typeface="+mn-ea"/>
              </a:rPr>
              <a:t>[</a:t>
            </a:r>
            <a:r>
              <a:rPr lang="ko-KR" altLang="en-US" sz="1600" b="1" smtClean="0">
                <a:solidFill>
                  <a:srgbClr val="00B0F0"/>
                </a:solidFill>
                <a:latin typeface="+mn-ea"/>
              </a:rPr>
              <a:t>신규</a:t>
            </a:r>
            <a:r>
              <a:rPr lang="en-US" altLang="ko-KR" sz="1600" b="1" smtClean="0">
                <a:solidFill>
                  <a:srgbClr val="00B0F0"/>
                </a:solidFill>
                <a:latin typeface="+mn-ea"/>
              </a:rPr>
              <a:t>] </a:t>
            </a:r>
            <a:r>
              <a:rPr lang="ko-KR" altLang="en-US" sz="1600" smtClean="0">
                <a:latin typeface="+mn-ea"/>
              </a:rPr>
              <a:t>→  </a:t>
            </a:r>
            <a:r>
              <a:rPr lang="en-US" altLang="ko-KR" sz="1600" b="1" smtClean="0">
                <a:solidFill>
                  <a:srgbClr val="00B0F0"/>
                </a:solidFill>
                <a:latin typeface="+mn-ea"/>
              </a:rPr>
              <a:t>[</a:t>
            </a:r>
            <a:r>
              <a:rPr lang="ko-KR" altLang="en-US" sz="1600" b="1" smtClean="0">
                <a:solidFill>
                  <a:srgbClr val="00B0F0"/>
                </a:solidFill>
                <a:latin typeface="+mn-ea"/>
              </a:rPr>
              <a:t>대학교 학생증 체크카드 신규</a:t>
            </a:r>
            <a:r>
              <a:rPr lang="en-US" altLang="ko-KR" sz="1600" b="1" smtClean="0">
                <a:solidFill>
                  <a:srgbClr val="00B0F0"/>
                </a:solidFill>
                <a:latin typeface="+mn-ea"/>
              </a:rPr>
              <a:t>] </a:t>
            </a:r>
            <a:r>
              <a:rPr lang="ko-KR" altLang="en-US" sz="1600" smtClean="0">
                <a:latin typeface="+mn-ea"/>
              </a:rPr>
              <a:t>클릭</a:t>
            </a:r>
            <a:endParaRPr lang="en-US" altLang="ko-KR" sz="1600" smtClean="0">
              <a:latin typeface="+mn-ea"/>
            </a:endParaRPr>
          </a:p>
          <a:p>
            <a:r>
              <a:rPr lang="en-US" altLang="ko-KR" sz="1600" smtClean="0">
                <a:latin typeface="+mn-ea"/>
              </a:rPr>
              <a:t>2.  [</a:t>
            </a:r>
            <a:r>
              <a:rPr lang="ko-KR" altLang="en-US" sz="1600" smtClean="0">
                <a:latin typeface="+mn-ea"/>
              </a:rPr>
              <a:t>새로운 통장 만들기</a:t>
            </a:r>
            <a:r>
              <a:rPr lang="en-US" altLang="ko-KR" sz="1600" smtClean="0">
                <a:latin typeface="+mn-ea"/>
              </a:rPr>
              <a:t>] </a:t>
            </a:r>
            <a:r>
              <a:rPr lang="ko-KR" altLang="en-US" sz="1600" smtClean="0">
                <a:latin typeface="+mn-ea"/>
              </a:rPr>
              <a:t>클릭</a:t>
            </a:r>
            <a:endParaRPr lang="en-US" altLang="ko-KR" sz="1600" smtClean="0">
              <a:latin typeface="+mn-ea"/>
            </a:endParaRPr>
          </a:p>
          <a:p>
            <a:r>
              <a:rPr lang="en-US" altLang="ko-KR" sz="1600" smtClean="0">
                <a:latin typeface="+mn-ea"/>
              </a:rPr>
              <a:t>3.  </a:t>
            </a:r>
            <a:r>
              <a:rPr lang="ko-KR" altLang="en-US" sz="1600" smtClean="0">
                <a:latin typeface="+mn-ea"/>
              </a:rPr>
              <a:t>개설할 통장의 상품 선택</a:t>
            </a:r>
            <a:r>
              <a:rPr lang="en-US" altLang="ko-KR" sz="1600" smtClean="0">
                <a:latin typeface="+mn-ea"/>
              </a:rPr>
              <a:t>(</a:t>
            </a:r>
            <a:r>
              <a:rPr lang="ko-KR" altLang="en-US" sz="1600" smtClean="0">
                <a:latin typeface="+mn-ea"/>
              </a:rPr>
              <a:t>가입하기</a:t>
            </a:r>
            <a:r>
              <a:rPr lang="en-US" altLang="ko-KR" sz="1600" smtClean="0">
                <a:latin typeface="+mn-ea"/>
              </a:rPr>
              <a:t>) </a:t>
            </a:r>
            <a:r>
              <a:rPr lang="ko-KR" altLang="en-US" sz="1600" smtClean="0">
                <a:latin typeface="+mn-ea"/>
              </a:rPr>
              <a:t>클릭   </a:t>
            </a:r>
            <a:r>
              <a:rPr lang="en-US" altLang="ko-KR" sz="1200" smtClean="0">
                <a:latin typeface="+mn-ea"/>
              </a:rPr>
              <a:t>* </a:t>
            </a:r>
            <a:r>
              <a:rPr lang="ko-KR" altLang="en-US" sz="1200" smtClean="0">
                <a:latin typeface="+mn-ea"/>
              </a:rPr>
              <a:t>아래로 스크롤시 추가 상품 확인 가능</a:t>
            </a:r>
            <a:endParaRPr lang="en-US" altLang="ko-KR" sz="1200" smtClean="0">
              <a:latin typeface="+mn-ea"/>
            </a:endParaRPr>
          </a:p>
          <a:p>
            <a:r>
              <a:rPr lang="en-US" altLang="ko-KR" sz="1600" smtClean="0">
                <a:latin typeface="+mn-ea"/>
              </a:rPr>
              <a:t>4.  [</a:t>
            </a:r>
            <a:r>
              <a:rPr lang="ko-KR" altLang="en-US" sz="1600" smtClean="0">
                <a:latin typeface="+mn-ea"/>
              </a:rPr>
              <a:t>신규가입</a:t>
            </a:r>
            <a:r>
              <a:rPr lang="en-US" altLang="ko-KR" sz="1600" smtClean="0">
                <a:latin typeface="+mn-ea"/>
              </a:rPr>
              <a:t>] </a:t>
            </a:r>
            <a:r>
              <a:rPr lang="ko-KR" altLang="en-US" sz="1600" smtClean="0">
                <a:latin typeface="+mn-ea"/>
              </a:rPr>
              <a:t>클릭</a:t>
            </a:r>
            <a:endParaRPr lang="en-US" altLang="ko-KR" sz="1600" smtClean="0">
              <a:latin typeface="+mn-ea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861445" y="4164141"/>
            <a:ext cx="1591505" cy="2215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2804108" y="1747988"/>
            <a:ext cx="2044138" cy="2215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화살표 연결선 25"/>
          <p:cNvCxnSpPr/>
          <p:nvPr/>
        </p:nvCxnSpPr>
        <p:spPr>
          <a:xfrm>
            <a:off x="1453911" y="2179650"/>
            <a:ext cx="618769" cy="673286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 flipH="1">
            <a:off x="1208584" y="3099587"/>
            <a:ext cx="785598" cy="992703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직사각형 27"/>
          <p:cNvSpPr/>
          <p:nvPr/>
        </p:nvSpPr>
        <p:spPr>
          <a:xfrm>
            <a:off x="5325146" y="3586380"/>
            <a:ext cx="882126" cy="2812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8553268" y="3654644"/>
            <a:ext cx="1067373" cy="3417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828977" y="2018928"/>
            <a:ext cx="523623" cy="1906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882294" y="2909337"/>
            <a:ext cx="476021" cy="1906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626368" y="1802904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1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2523397" y="1682639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</a:rPr>
              <a:t>2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5162479" y="3295650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</a:rPr>
              <a:t>3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36" name="타원 35"/>
          <p:cNvSpPr/>
          <p:nvPr/>
        </p:nvSpPr>
        <p:spPr>
          <a:xfrm>
            <a:off x="8278504" y="3421534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4</a:t>
            </a:r>
            <a:endParaRPr lang="ko-KR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31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7" y="0"/>
            <a:ext cx="9906000" cy="6856552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331199" y="6544394"/>
            <a:ext cx="923760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4084707" y="6602838"/>
            <a:ext cx="1736589" cy="188043"/>
          </a:xfrm>
        </p:spPr>
        <p:txBody>
          <a:bodyPr/>
          <a:lstStyle/>
          <a:p>
            <a:pPr algn="ctr"/>
            <a:r>
              <a:rPr lang="en-US" altLang="ko-KR" smtClean="0">
                <a:solidFill>
                  <a:schemeClr val="tx1"/>
                </a:solidFill>
                <a:latin typeface="KB금융 본문체 Light" panose="020B0303000000000000" pitchFamily="50" charset="-127"/>
                <a:ea typeface="KB금융 본문체 Light" panose="020B0303000000000000" pitchFamily="50" charset="-127"/>
              </a:rPr>
              <a:t>6</a:t>
            </a:r>
            <a:endParaRPr lang="ko-KR" altLang="en-US" dirty="0">
              <a:solidFill>
                <a:schemeClr val="tx1"/>
              </a:solidFill>
              <a:latin typeface="KB금융 본문체 Light" panose="020B0303000000000000" pitchFamily="50" charset="-127"/>
              <a:ea typeface="KB금융 본문체 Light" panose="020B0303000000000000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7"/>
          <a:stretch/>
        </p:blipFill>
        <p:spPr>
          <a:xfrm>
            <a:off x="8769427" y="6597352"/>
            <a:ext cx="796159" cy="18382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31200" y="980728"/>
            <a:ext cx="2268000" cy="3111562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692177" y="980728"/>
            <a:ext cx="2268000" cy="313200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5053583" y="970856"/>
            <a:ext cx="2268000" cy="4474368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7436667" y="960290"/>
            <a:ext cx="2268000" cy="313200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96" y="1052736"/>
            <a:ext cx="2088231" cy="277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22"/>
          <a:stretch/>
        </p:blipFill>
        <p:spPr bwMode="auto">
          <a:xfrm>
            <a:off x="7503378" y="3438919"/>
            <a:ext cx="2147087" cy="47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392535" y="4719350"/>
            <a:ext cx="4348753" cy="1678420"/>
          </a:xfrm>
          <a:prstGeom prst="rect">
            <a:avLst/>
          </a:prstGeom>
          <a:noFill/>
          <a:ln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497196" y="4719350"/>
            <a:ext cx="42397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smtClean="0">
                <a:latin typeface="+mj-ea"/>
                <a:ea typeface="+mj-ea"/>
              </a:rPr>
              <a:t>개인정보 동의 </a:t>
            </a:r>
            <a:r>
              <a:rPr lang="en-US" altLang="ko-KR" sz="1600" smtClean="0">
                <a:latin typeface="+mj-ea"/>
                <a:ea typeface="+mj-ea"/>
              </a:rPr>
              <a:t>(</a:t>
            </a:r>
            <a:r>
              <a:rPr lang="ko-KR" altLang="en-US" sz="1600" smtClean="0">
                <a:latin typeface="+mj-ea"/>
                <a:ea typeface="+mj-ea"/>
              </a:rPr>
              <a:t>필수 체크</a:t>
            </a:r>
            <a:r>
              <a:rPr lang="en-US" altLang="ko-KR" sz="1600" smtClean="0">
                <a:latin typeface="+mj-ea"/>
                <a:ea typeface="+mj-ea"/>
              </a:rPr>
              <a:t>), </a:t>
            </a:r>
            <a:r>
              <a:rPr lang="ko-KR" altLang="en-US" sz="1600" smtClean="0">
                <a:latin typeface="+mj-ea"/>
                <a:ea typeface="+mj-ea"/>
              </a:rPr>
              <a:t>다음 클릭</a:t>
            </a:r>
            <a:endParaRPr lang="en-US" altLang="ko-KR" sz="1600" smtClean="0">
              <a:latin typeface="+mj-ea"/>
              <a:ea typeface="+mj-ea"/>
            </a:endParaRPr>
          </a:p>
          <a:p>
            <a:pPr marL="342900" indent="-342900">
              <a:buAutoNum type="arabicPeriod"/>
            </a:pPr>
            <a:r>
              <a:rPr lang="ko-KR" altLang="en-US" sz="1600" smtClean="0">
                <a:latin typeface="+mj-ea"/>
                <a:ea typeface="+mj-ea"/>
              </a:rPr>
              <a:t>본인인증 </a:t>
            </a:r>
            <a:r>
              <a:rPr lang="en-US" altLang="ko-KR" sz="1600" smtClean="0">
                <a:latin typeface="+mj-ea"/>
                <a:ea typeface="+mj-ea"/>
              </a:rPr>
              <a:t>(</a:t>
            </a:r>
            <a:r>
              <a:rPr lang="ko-KR" altLang="en-US" sz="1600" smtClean="0">
                <a:latin typeface="+mj-ea"/>
                <a:ea typeface="+mj-ea"/>
              </a:rPr>
              <a:t>주민등록번호</a:t>
            </a:r>
            <a:r>
              <a:rPr lang="en-US" altLang="ko-KR" sz="1600" smtClean="0">
                <a:latin typeface="+mj-ea"/>
                <a:ea typeface="+mj-ea"/>
              </a:rPr>
              <a:t>) </a:t>
            </a:r>
            <a:r>
              <a:rPr lang="ko-KR" altLang="en-US" sz="1600" smtClean="0">
                <a:latin typeface="+mj-ea"/>
                <a:ea typeface="+mj-ea"/>
              </a:rPr>
              <a:t>확인 클릭</a:t>
            </a:r>
            <a:endParaRPr lang="en-US" altLang="ko-KR" sz="1600" smtClean="0">
              <a:latin typeface="+mj-ea"/>
              <a:ea typeface="+mj-ea"/>
            </a:endParaRPr>
          </a:p>
          <a:p>
            <a:pPr marL="342900" indent="-342900">
              <a:buAutoNum type="arabicPeriod"/>
            </a:pPr>
            <a:r>
              <a:rPr lang="ko-KR" altLang="en-US" sz="1600" smtClean="0">
                <a:latin typeface="+mj-ea"/>
                <a:ea typeface="+mj-ea"/>
              </a:rPr>
              <a:t>휴대폰 본인인증 </a:t>
            </a:r>
            <a:r>
              <a:rPr lang="en-US" altLang="ko-KR" sz="1600" smtClean="0">
                <a:latin typeface="+mj-ea"/>
                <a:ea typeface="+mj-ea"/>
              </a:rPr>
              <a:t>(</a:t>
            </a:r>
            <a:r>
              <a:rPr lang="ko-KR" altLang="en-US" sz="1600" smtClean="0">
                <a:latin typeface="+mj-ea"/>
                <a:ea typeface="+mj-ea"/>
              </a:rPr>
              <a:t>동의 체크</a:t>
            </a:r>
            <a:r>
              <a:rPr lang="en-US" altLang="ko-KR" sz="1600" smtClean="0">
                <a:latin typeface="+mj-ea"/>
                <a:ea typeface="+mj-ea"/>
              </a:rPr>
              <a:t>)</a:t>
            </a:r>
          </a:p>
          <a:p>
            <a:pPr marL="342900" indent="-342900">
              <a:buAutoNum type="arabicPeriod"/>
            </a:pPr>
            <a:r>
              <a:rPr lang="ko-KR" altLang="en-US" sz="1600" smtClean="0">
                <a:latin typeface="+mj-ea"/>
                <a:ea typeface="+mj-ea"/>
              </a:rPr>
              <a:t>휴대폰 명의확인</a:t>
            </a:r>
            <a:r>
              <a:rPr lang="en-US" altLang="ko-KR" sz="1600" smtClean="0">
                <a:latin typeface="+mj-ea"/>
                <a:ea typeface="+mj-ea"/>
              </a:rPr>
              <a:t>, </a:t>
            </a:r>
            <a:r>
              <a:rPr lang="ko-KR" altLang="en-US" sz="1600" smtClean="0">
                <a:latin typeface="+mj-ea"/>
                <a:ea typeface="+mj-ea"/>
              </a:rPr>
              <a:t>인증번호 재발송 클릭</a:t>
            </a:r>
            <a:endParaRPr lang="en-US" altLang="ko-KR" sz="1600" smtClean="0">
              <a:latin typeface="+mj-ea"/>
              <a:ea typeface="+mj-ea"/>
            </a:endParaRPr>
          </a:p>
          <a:p>
            <a:pPr marL="342900" indent="-342900">
              <a:buAutoNum type="arabicPeriod"/>
            </a:pPr>
            <a:r>
              <a:rPr lang="ko-KR" altLang="en-US" sz="1600" smtClean="0">
                <a:latin typeface="+mj-ea"/>
                <a:ea typeface="+mj-ea"/>
              </a:rPr>
              <a:t>확인 클릭</a:t>
            </a:r>
            <a:endParaRPr lang="en-US" altLang="ko-KR" sz="1600" smtClean="0">
              <a:latin typeface="+mj-ea"/>
              <a:ea typeface="+mj-ea"/>
            </a:endParaRPr>
          </a:p>
          <a:p>
            <a:pPr marL="342900" indent="-342900">
              <a:buAutoNum type="arabicPeriod"/>
            </a:pPr>
            <a:r>
              <a:rPr lang="ko-KR" altLang="en-US" sz="1600" smtClean="0">
                <a:latin typeface="+mj-ea"/>
                <a:ea typeface="+mj-ea"/>
              </a:rPr>
              <a:t>주소 및 연락처 확인 클릭</a:t>
            </a:r>
            <a:endParaRPr lang="en-US" altLang="ko-KR" sz="1600" smtClean="0">
              <a:latin typeface="+mj-ea"/>
              <a:ea typeface="+mj-ea"/>
            </a:endParaRPr>
          </a:p>
          <a:p>
            <a:pPr marL="342900" indent="-342900">
              <a:buAutoNum type="arabicPeriod"/>
            </a:pPr>
            <a:endParaRPr lang="en-US" altLang="ko-KR" sz="1600" smtClean="0">
              <a:latin typeface="+mj-ea"/>
              <a:ea typeface="+mj-ea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416496" y="3547410"/>
            <a:ext cx="2088231" cy="2622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7523427" y="3626009"/>
            <a:ext cx="2131820" cy="2880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>
            <a:off x="7527337" y="1047727"/>
            <a:ext cx="2124000" cy="2316865"/>
            <a:chOff x="7527337" y="1047727"/>
            <a:chExt cx="2124000" cy="2316865"/>
          </a:xfrm>
        </p:grpSpPr>
        <p:pic>
          <p:nvPicPr>
            <p:cNvPr id="25" name="Picture 6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464"/>
            <a:stretch/>
          </p:blipFill>
          <p:spPr bwMode="auto">
            <a:xfrm>
              <a:off x="7527337" y="1047727"/>
              <a:ext cx="2124000" cy="2316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모서리가 둥근 직사각형 8"/>
            <p:cNvSpPr/>
            <p:nvPr/>
          </p:nvSpPr>
          <p:spPr>
            <a:xfrm>
              <a:off x="8337376" y="1700808"/>
              <a:ext cx="1231424" cy="21602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7" name="직사각형 36"/>
          <p:cNvSpPr/>
          <p:nvPr/>
        </p:nvSpPr>
        <p:spPr>
          <a:xfrm>
            <a:off x="5379556" y="4050064"/>
            <a:ext cx="593735" cy="125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812"/>
          <a:stretch/>
        </p:blipFill>
        <p:spPr bwMode="auto">
          <a:xfrm>
            <a:off x="5177771" y="1012751"/>
            <a:ext cx="2019623" cy="1840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직사각형 34"/>
          <p:cNvSpPr/>
          <p:nvPr/>
        </p:nvSpPr>
        <p:spPr>
          <a:xfrm>
            <a:off x="5217869" y="3064274"/>
            <a:ext cx="323374" cy="125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5205689" y="3384525"/>
            <a:ext cx="323374" cy="125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5385048" y="3914041"/>
            <a:ext cx="512972" cy="13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272482" y="370756"/>
            <a:ext cx="446449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[2-2</a:t>
            </a:r>
            <a:r>
              <a:rPr lang="ko-KR" altLang="en-US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단계</a:t>
            </a:r>
            <a:r>
              <a:rPr lang="en-US" altLang="ko-KR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] </a:t>
            </a:r>
            <a:r>
              <a:rPr lang="ko-KR" altLang="en-US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새로운 통장 만들기 </a:t>
            </a:r>
            <a:endParaRPr lang="ko-KR" altLang="en-US" sz="2300" dirty="0">
              <a:latin typeface="KB금융 제목체 Medium" panose="020B0603000000000000" pitchFamily="50" charset="-127"/>
              <a:ea typeface="KB금융 제목체 Medium" panose="020B0603000000000000" pitchFamily="50" charset="-127"/>
            </a:endParaRPr>
          </a:p>
        </p:txBody>
      </p:sp>
      <p:sp>
        <p:nvSpPr>
          <p:cNvPr id="43" name="타원 42"/>
          <p:cNvSpPr/>
          <p:nvPr/>
        </p:nvSpPr>
        <p:spPr>
          <a:xfrm>
            <a:off x="244985" y="1268760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1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45" name="타원 44"/>
          <p:cNvSpPr/>
          <p:nvPr/>
        </p:nvSpPr>
        <p:spPr>
          <a:xfrm>
            <a:off x="5253450" y="1152041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</a:rPr>
              <a:t>3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46" name="타원 45"/>
          <p:cNvSpPr/>
          <p:nvPr/>
        </p:nvSpPr>
        <p:spPr>
          <a:xfrm>
            <a:off x="4835255" y="4163404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4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47" name="타원 46"/>
          <p:cNvSpPr/>
          <p:nvPr/>
        </p:nvSpPr>
        <p:spPr>
          <a:xfrm>
            <a:off x="4880992" y="5157192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5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48" name="타원 47"/>
          <p:cNvSpPr/>
          <p:nvPr/>
        </p:nvSpPr>
        <p:spPr>
          <a:xfrm>
            <a:off x="7321583" y="3331386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6</a:t>
            </a:r>
            <a:endParaRPr lang="ko-KR" altLang="en-US" sz="140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616" y="2871986"/>
            <a:ext cx="2012777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직사각형 49"/>
          <p:cNvSpPr/>
          <p:nvPr/>
        </p:nvSpPr>
        <p:spPr>
          <a:xfrm>
            <a:off x="5241807" y="4366886"/>
            <a:ext cx="1898392" cy="2384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5241807" y="5116157"/>
            <a:ext cx="1898392" cy="2384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368" y="1047727"/>
            <a:ext cx="2155624" cy="2775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타원 43"/>
          <p:cNvSpPr/>
          <p:nvPr/>
        </p:nvSpPr>
        <p:spPr>
          <a:xfrm>
            <a:off x="2599199" y="1376772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</a:rPr>
              <a:t>2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803180" y="3569459"/>
            <a:ext cx="1077812" cy="2504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017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02" y="0"/>
            <a:ext cx="9906000" cy="6856552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331199" y="6544394"/>
            <a:ext cx="923760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4084707" y="6602838"/>
            <a:ext cx="1736589" cy="188043"/>
          </a:xfrm>
        </p:spPr>
        <p:txBody>
          <a:bodyPr/>
          <a:lstStyle/>
          <a:p>
            <a:pPr algn="ctr"/>
            <a:r>
              <a:rPr lang="en-US" altLang="ko-KR" smtClean="0">
                <a:solidFill>
                  <a:schemeClr val="tx1"/>
                </a:solidFill>
                <a:latin typeface="KB금융 본문체 Light" panose="020B0303000000000000" pitchFamily="50" charset="-127"/>
                <a:ea typeface="KB금융 본문체 Light" panose="020B0303000000000000" pitchFamily="50" charset="-127"/>
              </a:rPr>
              <a:t>7</a:t>
            </a:r>
            <a:endParaRPr lang="ko-KR" altLang="en-US" dirty="0">
              <a:solidFill>
                <a:schemeClr val="tx1"/>
              </a:solidFill>
              <a:latin typeface="KB금융 본문체 Light" panose="020B0303000000000000" pitchFamily="50" charset="-127"/>
              <a:ea typeface="KB금융 본문체 Light" panose="020B0303000000000000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7"/>
          <a:stretch/>
        </p:blipFill>
        <p:spPr>
          <a:xfrm>
            <a:off x="8769427" y="6597352"/>
            <a:ext cx="796159" cy="18382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31200" y="980728"/>
            <a:ext cx="2268000" cy="3111562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692177" y="980728"/>
            <a:ext cx="2268000" cy="313200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5053583" y="970856"/>
            <a:ext cx="2268000" cy="3121434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7436667" y="960290"/>
            <a:ext cx="2268000" cy="313200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392535" y="5085184"/>
            <a:ext cx="8952953" cy="1312586"/>
          </a:xfrm>
          <a:prstGeom prst="rect">
            <a:avLst/>
          </a:prstGeom>
          <a:noFill/>
          <a:ln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500100" y="5202868"/>
            <a:ext cx="86703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smtClean="0">
                <a:latin typeface="+mj-ea"/>
                <a:ea typeface="+mj-ea"/>
              </a:rPr>
              <a:t>고객확인정보 입력 후 확인</a:t>
            </a:r>
            <a:endParaRPr lang="en-US" altLang="ko-KR" sz="1600" smtClean="0">
              <a:latin typeface="+mj-ea"/>
              <a:ea typeface="+mj-ea"/>
            </a:endParaRPr>
          </a:p>
          <a:p>
            <a:pPr marL="342900" indent="-342900">
              <a:buAutoNum type="arabicPeriod"/>
            </a:pPr>
            <a:r>
              <a:rPr lang="ko-KR" altLang="en-US" sz="1600" smtClean="0">
                <a:latin typeface="+mj-ea"/>
                <a:ea typeface="+mj-ea"/>
              </a:rPr>
              <a:t>해외납세의무자 확인</a:t>
            </a:r>
            <a:endParaRPr lang="en-US" altLang="ko-KR" sz="1600" smtClean="0">
              <a:latin typeface="+mj-ea"/>
              <a:ea typeface="+mj-ea"/>
            </a:endParaRPr>
          </a:p>
          <a:p>
            <a:pPr marL="342900" indent="-342900">
              <a:buAutoNum type="arabicPeriod"/>
            </a:pPr>
            <a:r>
              <a:rPr lang="ko-KR" altLang="en-US" sz="1600" smtClean="0">
                <a:latin typeface="+mj-ea"/>
                <a:ea typeface="+mj-ea"/>
              </a:rPr>
              <a:t>신분증 촬영하기</a:t>
            </a:r>
            <a:endParaRPr lang="en-US" altLang="ko-KR" sz="1600" smtClean="0">
              <a:latin typeface="+mj-ea"/>
              <a:ea typeface="+mj-ea"/>
            </a:endParaRPr>
          </a:p>
          <a:p>
            <a:pPr marL="342900" indent="-342900">
              <a:buAutoNum type="arabicPeriod"/>
            </a:pPr>
            <a:r>
              <a:rPr lang="ko-KR" altLang="en-US" sz="1600" smtClean="0">
                <a:latin typeface="+mj-ea"/>
                <a:ea typeface="+mj-ea"/>
              </a:rPr>
              <a:t>신분증 정보 확인하기</a:t>
            </a:r>
            <a:r>
              <a:rPr lang="en-US" altLang="ko-KR" sz="1600" smtClean="0">
                <a:latin typeface="+mj-ea"/>
                <a:ea typeface="+mj-ea"/>
              </a:rPr>
              <a:t>( </a:t>
            </a:r>
            <a:r>
              <a:rPr lang="ko-KR" altLang="en-US" sz="1600" smtClean="0">
                <a:latin typeface="+mj-ea"/>
                <a:ea typeface="+mj-ea"/>
              </a:rPr>
              <a:t>발급일자 등</a:t>
            </a:r>
            <a:r>
              <a:rPr lang="en-US" altLang="ko-KR" sz="1600" smtClean="0">
                <a:latin typeface="+mj-ea"/>
                <a:ea typeface="+mj-ea"/>
              </a:rPr>
              <a:t>)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5385048" y="3914041"/>
            <a:ext cx="512972" cy="13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272482" y="370756"/>
            <a:ext cx="446449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[2-2</a:t>
            </a:r>
            <a:r>
              <a:rPr lang="ko-KR" altLang="en-US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단계</a:t>
            </a:r>
            <a:r>
              <a:rPr lang="en-US" altLang="ko-KR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] </a:t>
            </a:r>
            <a:r>
              <a:rPr lang="ko-KR" altLang="en-US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새로운 통장 만들기 </a:t>
            </a:r>
            <a:endParaRPr lang="ko-KR" altLang="en-US" sz="2300" dirty="0">
              <a:latin typeface="KB금융 제목체 Medium" panose="020B0603000000000000" pitchFamily="50" charset="-127"/>
              <a:ea typeface="KB금융 제목체 Medium" panose="020B0603000000000000" pitchFamily="50" charset="-127"/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80"/>
          <a:stretch/>
        </p:blipFill>
        <p:spPr bwMode="auto">
          <a:xfrm>
            <a:off x="423365" y="1071310"/>
            <a:ext cx="2083669" cy="2025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88"/>
          <a:stretch/>
        </p:blipFill>
        <p:spPr bwMode="auto">
          <a:xfrm>
            <a:off x="392535" y="2965632"/>
            <a:ext cx="2114499" cy="1016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949"/>
          <a:stretch/>
        </p:blipFill>
        <p:spPr bwMode="auto">
          <a:xfrm>
            <a:off x="2785937" y="3509851"/>
            <a:ext cx="2049318" cy="451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719" y="1058316"/>
            <a:ext cx="2161983" cy="2903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543" y="3667864"/>
            <a:ext cx="2012783" cy="314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직사각형 58"/>
          <p:cNvSpPr/>
          <p:nvPr/>
        </p:nvSpPr>
        <p:spPr>
          <a:xfrm>
            <a:off x="7502918" y="1058316"/>
            <a:ext cx="2135284" cy="87282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신분증</a:t>
            </a:r>
            <a:endParaRPr lang="ko-KR" alt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563" y="1058316"/>
            <a:ext cx="2165598" cy="2486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543" y="1947751"/>
            <a:ext cx="2083659" cy="159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직사각형 59"/>
          <p:cNvSpPr/>
          <p:nvPr/>
        </p:nvSpPr>
        <p:spPr>
          <a:xfrm>
            <a:off x="7545288" y="3645025"/>
            <a:ext cx="2020298" cy="2880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/>
          <p:cNvSpPr/>
          <p:nvPr/>
        </p:nvSpPr>
        <p:spPr>
          <a:xfrm>
            <a:off x="5126700" y="3694500"/>
            <a:ext cx="2148002" cy="2880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2778159" y="3694500"/>
            <a:ext cx="2090852" cy="2613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423365" y="3705507"/>
            <a:ext cx="2090852" cy="2613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/>
          <p:cNvSpPr/>
          <p:nvPr/>
        </p:nvSpPr>
        <p:spPr>
          <a:xfrm>
            <a:off x="165894" y="1715119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1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2634457" y="1196752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</a:rPr>
              <a:t>2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28" name="타원 27"/>
          <p:cNvSpPr/>
          <p:nvPr/>
        </p:nvSpPr>
        <p:spPr>
          <a:xfrm>
            <a:off x="5112719" y="3320264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</a:rPr>
              <a:t>3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7376812" y="2099276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</a:rPr>
              <a:t>4</a:t>
            </a:r>
            <a:endParaRPr lang="ko-KR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20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" y="4563"/>
            <a:ext cx="9906000" cy="6856552"/>
          </a:xfrm>
          <a:prstGeom prst="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</p:pic>
      <p:cxnSp>
        <p:nvCxnSpPr>
          <p:cNvPr id="5" name="직선 연결선 4"/>
          <p:cNvCxnSpPr/>
          <p:nvPr/>
        </p:nvCxnSpPr>
        <p:spPr>
          <a:xfrm>
            <a:off x="331199" y="6544394"/>
            <a:ext cx="923760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4084707" y="6602838"/>
            <a:ext cx="1736589" cy="188043"/>
          </a:xfrm>
        </p:spPr>
        <p:txBody>
          <a:bodyPr/>
          <a:lstStyle/>
          <a:p>
            <a:pPr algn="ctr"/>
            <a:r>
              <a:rPr lang="en-US" altLang="ko-KR" smtClean="0">
                <a:solidFill>
                  <a:schemeClr val="tx1"/>
                </a:solidFill>
                <a:latin typeface="KB금융 본문체 Light" panose="020B0303000000000000" pitchFamily="50" charset="-127"/>
                <a:ea typeface="KB금융 본문체 Light" panose="020B0303000000000000" pitchFamily="50" charset="-127"/>
              </a:rPr>
              <a:t>8</a:t>
            </a:r>
            <a:endParaRPr lang="ko-KR" altLang="en-US" dirty="0">
              <a:solidFill>
                <a:schemeClr val="tx1"/>
              </a:solidFill>
              <a:latin typeface="KB금융 본문체 Light" panose="020B0303000000000000" pitchFamily="50" charset="-127"/>
              <a:ea typeface="KB금융 본문체 Light" panose="020B0303000000000000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7"/>
          <a:stretch/>
        </p:blipFill>
        <p:spPr>
          <a:xfrm>
            <a:off x="8769427" y="6597352"/>
            <a:ext cx="796159" cy="18382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31200" y="980728"/>
            <a:ext cx="2268000" cy="3111562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692177" y="980728"/>
            <a:ext cx="2268000" cy="313200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5053583" y="970856"/>
            <a:ext cx="2268000" cy="3141872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352978" y="4869161"/>
            <a:ext cx="9064517" cy="1512168"/>
          </a:xfrm>
          <a:prstGeom prst="rect">
            <a:avLst/>
          </a:prstGeom>
          <a:noFill/>
          <a:ln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02"/>
          <a:stretch/>
        </p:blipFill>
        <p:spPr bwMode="auto">
          <a:xfrm>
            <a:off x="367118" y="1083561"/>
            <a:ext cx="2221408" cy="2731919"/>
          </a:xfrm>
          <a:prstGeom prst="rect">
            <a:avLst/>
          </a:prstGeom>
          <a:noFill/>
          <a:ln w="9525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67210" y="5019539"/>
            <a:ext cx="56270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+mn-ea"/>
              </a:rPr>
              <a:t>  추가본인인증 하기 </a:t>
            </a:r>
            <a:r>
              <a:rPr lang="en-US" altLang="ko-KR" sz="1600" smtClean="0">
                <a:latin typeface="+mn-ea"/>
              </a:rPr>
              <a:t>(</a:t>
            </a:r>
            <a:r>
              <a:rPr lang="ko-KR" altLang="en-US" sz="1600" b="1" smtClean="0">
                <a:latin typeface="+mn-ea"/>
              </a:rPr>
              <a:t>택 </a:t>
            </a:r>
            <a:r>
              <a:rPr lang="en-US" altLang="ko-KR" sz="1600" b="1" smtClean="0">
                <a:latin typeface="+mn-ea"/>
              </a:rPr>
              <a:t>1)</a:t>
            </a:r>
            <a:endParaRPr lang="en-US" altLang="ko-KR" sz="1600" smtClean="0">
              <a:latin typeface="+mn-ea"/>
            </a:endParaRPr>
          </a:p>
          <a:p>
            <a:r>
              <a:rPr lang="en-US" altLang="ko-KR" sz="1600">
                <a:latin typeface="+mn-ea"/>
              </a:rPr>
              <a:t> </a:t>
            </a:r>
            <a:r>
              <a:rPr lang="en-US" altLang="ko-KR" sz="1600" smtClean="0">
                <a:latin typeface="+mn-ea"/>
              </a:rPr>
              <a:t>    </a:t>
            </a:r>
            <a:r>
              <a:rPr lang="en-US" altLang="ko-KR" sz="1400" smtClean="0">
                <a:latin typeface="+mn-ea"/>
              </a:rPr>
              <a:t>① </a:t>
            </a:r>
            <a:r>
              <a:rPr lang="ko-KR" altLang="en-US" sz="1400" smtClean="0">
                <a:latin typeface="+mn-ea"/>
              </a:rPr>
              <a:t>국민은행계좌 인증  </a:t>
            </a:r>
            <a:r>
              <a:rPr lang="en-US" altLang="ko-KR" sz="1400" smtClean="0">
                <a:latin typeface="+mn-ea"/>
              </a:rPr>
              <a:t>(</a:t>
            </a:r>
            <a:r>
              <a:rPr lang="ko-KR" altLang="en-US" sz="1400" smtClean="0">
                <a:latin typeface="+mn-ea"/>
              </a:rPr>
              <a:t>기존에 다른국민은행 계좌가 있는 경우</a:t>
            </a:r>
            <a:r>
              <a:rPr lang="en-US" altLang="ko-KR" sz="1400" smtClean="0">
                <a:latin typeface="+mn-ea"/>
              </a:rPr>
              <a:t>)</a:t>
            </a:r>
          </a:p>
          <a:p>
            <a:r>
              <a:rPr lang="en-US" altLang="ko-KR" sz="1400">
                <a:latin typeface="+mn-ea"/>
              </a:rPr>
              <a:t> </a:t>
            </a:r>
            <a:r>
              <a:rPr lang="en-US" altLang="ko-KR" sz="1400" smtClean="0">
                <a:latin typeface="+mn-ea"/>
              </a:rPr>
              <a:t>     </a:t>
            </a:r>
            <a:r>
              <a:rPr lang="ko-KR" altLang="en-US" sz="1400" smtClean="0">
                <a:latin typeface="+mn-ea"/>
              </a:rPr>
              <a:t>② </a:t>
            </a:r>
            <a:r>
              <a:rPr lang="en-US" altLang="ko-KR" sz="1400" smtClean="0">
                <a:latin typeface="+mn-ea"/>
              </a:rPr>
              <a:t>1</a:t>
            </a:r>
            <a:r>
              <a:rPr lang="ko-KR" altLang="en-US" sz="1400" smtClean="0">
                <a:latin typeface="+mn-ea"/>
              </a:rPr>
              <a:t>원 입금인증  </a:t>
            </a:r>
            <a:r>
              <a:rPr lang="en-US" altLang="ko-KR" sz="1400" smtClean="0">
                <a:latin typeface="+mn-ea"/>
              </a:rPr>
              <a:t>  </a:t>
            </a:r>
          </a:p>
          <a:p>
            <a:r>
              <a:rPr lang="en-US" altLang="ko-KR" sz="1400">
                <a:latin typeface="+mn-ea"/>
              </a:rPr>
              <a:t> </a:t>
            </a:r>
            <a:r>
              <a:rPr lang="en-US" altLang="ko-KR" sz="1400" smtClean="0">
                <a:latin typeface="+mn-ea"/>
              </a:rPr>
              <a:t>     ③ </a:t>
            </a:r>
            <a:r>
              <a:rPr lang="ko-KR" altLang="en-US" sz="1400" smtClean="0">
                <a:latin typeface="+mn-ea"/>
              </a:rPr>
              <a:t>영상통화  </a:t>
            </a:r>
            <a:r>
              <a:rPr lang="en-US" altLang="ko-KR" sz="1200" smtClean="0">
                <a:latin typeface="+mn-ea"/>
              </a:rPr>
              <a:t> (</a:t>
            </a:r>
            <a:r>
              <a:rPr lang="ko-KR" altLang="en-US" sz="1200" smtClean="0">
                <a:latin typeface="+mn-ea"/>
              </a:rPr>
              <a:t>영상통화는 평일 </a:t>
            </a:r>
            <a:r>
              <a:rPr lang="en-US" altLang="ko-KR" sz="1200" smtClean="0">
                <a:latin typeface="+mn-ea"/>
              </a:rPr>
              <a:t>8</a:t>
            </a:r>
            <a:r>
              <a:rPr lang="ko-KR" altLang="en-US" sz="1200" smtClean="0">
                <a:latin typeface="+mn-ea"/>
              </a:rPr>
              <a:t>시</a:t>
            </a:r>
            <a:r>
              <a:rPr lang="en-US" altLang="ko-KR" sz="1200" smtClean="0">
                <a:latin typeface="+mn-ea"/>
              </a:rPr>
              <a:t>~ 22</a:t>
            </a:r>
            <a:r>
              <a:rPr lang="ko-KR" altLang="en-US" sz="1200" smtClean="0">
                <a:latin typeface="+mn-ea"/>
              </a:rPr>
              <a:t>시</a:t>
            </a:r>
            <a:r>
              <a:rPr lang="en-US" altLang="ko-KR" sz="1200" smtClean="0">
                <a:latin typeface="+mn-ea"/>
              </a:rPr>
              <a:t>, </a:t>
            </a:r>
            <a:r>
              <a:rPr lang="ko-KR" altLang="en-US" sz="1200" smtClean="0">
                <a:latin typeface="+mn-ea"/>
              </a:rPr>
              <a:t>공휴일 </a:t>
            </a:r>
            <a:r>
              <a:rPr lang="en-US" altLang="ko-KR" sz="1200" smtClean="0">
                <a:latin typeface="+mn-ea"/>
              </a:rPr>
              <a:t>9</a:t>
            </a:r>
            <a:r>
              <a:rPr lang="ko-KR" altLang="en-US" sz="1200" smtClean="0">
                <a:latin typeface="+mn-ea"/>
              </a:rPr>
              <a:t>시</a:t>
            </a:r>
            <a:r>
              <a:rPr lang="en-US" altLang="ko-KR" sz="1200" smtClean="0">
                <a:latin typeface="+mn-ea"/>
              </a:rPr>
              <a:t>~18</a:t>
            </a:r>
            <a:r>
              <a:rPr lang="ko-KR" altLang="en-US" sz="1200" smtClean="0">
                <a:latin typeface="+mn-ea"/>
              </a:rPr>
              <a:t>시까지 가능</a:t>
            </a:r>
            <a:endParaRPr lang="ko-KR" altLang="en-US" sz="1200">
              <a:latin typeface="+mn-ea"/>
            </a:endParaRPr>
          </a:p>
        </p:txBody>
      </p:sp>
      <p:pic>
        <p:nvPicPr>
          <p:cNvPr id="19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22"/>
          <a:stretch/>
        </p:blipFill>
        <p:spPr bwMode="auto">
          <a:xfrm>
            <a:off x="7517778" y="1083964"/>
            <a:ext cx="2155215" cy="234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01"/>
          <a:stretch/>
        </p:blipFill>
        <p:spPr bwMode="auto">
          <a:xfrm>
            <a:off x="7545723" y="3545151"/>
            <a:ext cx="2049887" cy="34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타원 7"/>
          <p:cNvSpPr/>
          <p:nvPr/>
        </p:nvSpPr>
        <p:spPr>
          <a:xfrm>
            <a:off x="1343174" y="1883344"/>
            <a:ext cx="873522" cy="253000"/>
          </a:xfrm>
          <a:prstGeom prst="ellipse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mtClean="0">
                <a:solidFill>
                  <a:srgbClr val="FF0000"/>
                </a:solidFill>
              </a:rPr>
              <a:t>선택 </a:t>
            </a:r>
            <a:r>
              <a:rPr lang="en-US" altLang="ko-KR" sz="1100" b="1" smtClean="0">
                <a:solidFill>
                  <a:srgbClr val="FF0000"/>
                </a:solidFill>
              </a:rPr>
              <a:t>1</a:t>
            </a:r>
            <a:endParaRPr lang="ko-KR" altLang="en-US" sz="1100" b="1">
              <a:solidFill>
                <a:srgbClr val="FF0000"/>
              </a:solidFill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455847" y="2790526"/>
            <a:ext cx="2016224" cy="432048"/>
          </a:xfrm>
          <a:prstGeom prst="roundRect">
            <a:avLst/>
          </a:prstGeom>
          <a:noFill/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모서리가 둥근 직사각형 26"/>
          <p:cNvSpPr/>
          <p:nvPr/>
        </p:nvSpPr>
        <p:spPr>
          <a:xfrm>
            <a:off x="455847" y="3327343"/>
            <a:ext cx="2016224" cy="432048"/>
          </a:xfrm>
          <a:prstGeom prst="roundRect">
            <a:avLst/>
          </a:prstGeom>
          <a:noFill/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7436667" y="970856"/>
            <a:ext cx="2268000" cy="3141872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모서리가 둥근 직사각형 38"/>
          <p:cNvSpPr/>
          <p:nvPr/>
        </p:nvSpPr>
        <p:spPr>
          <a:xfrm>
            <a:off x="455847" y="2238206"/>
            <a:ext cx="2016224" cy="432048"/>
          </a:xfrm>
          <a:prstGeom prst="roundRect">
            <a:avLst/>
          </a:prstGeom>
          <a:noFill/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TextBox 53"/>
          <p:cNvSpPr txBox="1"/>
          <p:nvPr/>
        </p:nvSpPr>
        <p:spPr>
          <a:xfrm>
            <a:off x="272482" y="370756"/>
            <a:ext cx="446449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[2-2</a:t>
            </a:r>
            <a:r>
              <a:rPr lang="ko-KR" altLang="en-US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단계</a:t>
            </a:r>
            <a:r>
              <a:rPr lang="en-US" altLang="ko-KR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] </a:t>
            </a:r>
            <a:r>
              <a:rPr lang="ko-KR" altLang="en-US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새로운 통장 만들기 </a:t>
            </a:r>
            <a:endParaRPr lang="ko-KR" altLang="en-US" sz="2300" dirty="0">
              <a:latin typeface="KB금융 제목체 Medium" panose="020B0603000000000000" pitchFamily="50" charset="-127"/>
              <a:ea typeface="KB금융 제목체 Medium" panose="020B0603000000000000" pitchFamily="50" charset="-127"/>
            </a:endParaRPr>
          </a:p>
        </p:txBody>
      </p:sp>
      <p:sp>
        <p:nvSpPr>
          <p:cNvPr id="55" name="타원 54"/>
          <p:cNvSpPr/>
          <p:nvPr/>
        </p:nvSpPr>
        <p:spPr>
          <a:xfrm>
            <a:off x="205093" y="2378823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1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56" name="타원 55"/>
          <p:cNvSpPr/>
          <p:nvPr/>
        </p:nvSpPr>
        <p:spPr>
          <a:xfrm>
            <a:off x="175780" y="2972883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</a:rPr>
              <a:t>2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58" name="타원 57"/>
          <p:cNvSpPr/>
          <p:nvPr/>
        </p:nvSpPr>
        <p:spPr>
          <a:xfrm>
            <a:off x="175780" y="3499377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</a:rPr>
              <a:t>3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7549959" y="3595589"/>
            <a:ext cx="2045651" cy="2613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647" y="1060529"/>
            <a:ext cx="2118345" cy="2965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726" y="989884"/>
            <a:ext cx="2000250" cy="3035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3821819" y="3751947"/>
            <a:ext cx="1059173" cy="2721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6213852" y="3760568"/>
            <a:ext cx="1015624" cy="2721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타원 30"/>
          <p:cNvSpPr/>
          <p:nvPr/>
        </p:nvSpPr>
        <p:spPr>
          <a:xfrm>
            <a:off x="3821819" y="1054557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1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5852917" y="1024161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</a:rPr>
              <a:t>2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7977336" y="1097191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</a:rPr>
              <a:t>3</a:t>
            </a:r>
            <a:endParaRPr lang="ko-KR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58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" y="16011"/>
            <a:ext cx="9906000" cy="6856552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331199" y="6544394"/>
            <a:ext cx="923760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4084707" y="6602838"/>
            <a:ext cx="1736589" cy="188043"/>
          </a:xfrm>
        </p:spPr>
        <p:txBody>
          <a:bodyPr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KB금융 본문체 Light" panose="020B0303000000000000" pitchFamily="50" charset="-127"/>
                <a:ea typeface="KB금융 본문체 Light" panose="020B0303000000000000" pitchFamily="50" charset="-127"/>
              </a:rPr>
              <a:t>9</a:t>
            </a:r>
            <a:endParaRPr lang="ko-KR" altLang="en-US" dirty="0">
              <a:solidFill>
                <a:schemeClr val="tx1"/>
              </a:solidFill>
              <a:latin typeface="KB금융 본문체 Light" panose="020B0303000000000000" pitchFamily="50" charset="-127"/>
              <a:ea typeface="KB금융 본문체 Light" panose="020B0303000000000000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7"/>
          <a:stretch/>
        </p:blipFill>
        <p:spPr>
          <a:xfrm>
            <a:off x="8769427" y="6597352"/>
            <a:ext cx="796159" cy="18382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31200" y="980728"/>
            <a:ext cx="2268000" cy="3111562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692177" y="980728"/>
            <a:ext cx="2268000" cy="3828787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5053583" y="970855"/>
            <a:ext cx="2268000" cy="3838659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7436667" y="960290"/>
            <a:ext cx="2268000" cy="4340918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31"/>
          <a:stretch/>
        </p:blipFill>
        <p:spPr bwMode="auto">
          <a:xfrm>
            <a:off x="381956" y="1033686"/>
            <a:ext cx="2101520" cy="218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22" b="24578"/>
          <a:stretch/>
        </p:blipFill>
        <p:spPr bwMode="auto">
          <a:xfrm>
            <a:off x="2731407" y="1033686"/>
            <a:ext cx="2188358" cy="2045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8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2" b="42461"/>
          <a:stretch/>
        </p:blipFill>
        <p:spPr bwMode="auto">
          <a:xfrm>
            <a:off x="2761244" y="3047642"/>
            <a:ext cx="2188358" cy="1415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44" b="23634"/>
          <a:stretch/>
        </p:blipFill>
        <p:spPr bwMode="auto">
          <a:xfrm>
            <a:off x="456301" y="3248635"/>
            <a:ext cx="2040856" cy="77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8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55" b="-1"/>
          <a:stretch/>
        </p:blipFill>
        <p:spPr bwMode="auto">
          <a:xfrm>
            <a:off x="2730277" y="4405589"/>
            <a:ext cx="2188358" cy="346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588"/>
          <a:stretch/>
        </p:blipFill>
        <p:spPr bwMode="auto">
          <a:xfrm>
            <a:off x="5120885" y="1019156"/>
            <a:ext cx="2133393" cy="998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34" b="-1"/>
          <a:stretch/>
        </p:blipFill>
        <p:spPr bwMode="auto">
          <a:xfrm>
            <a:off x="5157754" y="4373346"/>
            <a:ext cx="2059657" cy="34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938" y="1033686"/>
            <a:ext cx="2107458" cy="272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93"/>
          <a:stretch/>
        </p:blipFill>
        <p:spPr bwMode="auto">
          <a:xfrm>
            <a:off x="7516938" y="3737514"/>
            <a:ext cx="2107457" cy="1450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63" b="23950"/>
          <a:stretch/>
        </p:blipFill>
        <p:spPr bwMode="auto">
          <a:xfrm>
            <a:off x="5157754" y="2164615"/>
            <a:ext cx="2059657" cy="730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436"/>
          <a:stretch/>
        </p:blipFill>
        <p:spPr bwMode="auto">
          <a:xfrm>
            <a:off x="5078548" y="3079165"/>
            <a:ext cx="2096526" cy="519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71" b="39154"/>
          <a:stretch/>
        </p:blipFill>
        <p:spPr bwMode="auto">
          <a:xfrm>
            <a:off x="5136860" y="3504033"/>
            <a:ext cx="2080551" cy="686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직사각형 37"/>
          <p:cNvSpPr/>
          <p:nvPr/>
        </p:nvSpPr>
        <p:spPr>
          <a:xfrm>
            <a:off x="410487" y="5356352"/>
            <a:ext cx="9158313" cy="1096984"/>
          </a:xfrm>
          <a:prstGeom prst="rect">
            <a:avLst/>
          </a:prstGeom>
          <a:noFill/>
          <a:ln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88504" y="5356352"/>
            <a:ext cx="86790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n-ea"/>
              </a:rPr>
              <a:t>1. </a:t>
            </a:r>
            <a:r>
              <a:rPr lang="ko-KR" altLang="en-US" sz="1400" dirty="0" smtClean="0">
                <a:latin typeface="+mn-ea"/>
              </a:rPr>
              <a:t>약관동의 </a:t>
            </a:r>
            <a:r>
              <a:rPr lang="en-US" altLang="ko-KR" sz="1400" dirty="0" smtClean="0">
                <a:latin typeface="+mn-ea"/>
              </a:rPr>
              <a:t>(</a:t>
            </a:r>
            <a:r>
              <a:rPr lang="ko-KR" altLang="en-US" sz="1400" dirty="0" err="1" smtClean="0">
                <a:latin typeface="+mn-ea"/>
              </a:rPr>
              <a:t>상품설명서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약관동의 확인</a:t>
            </a:r>
            <a:r>
              <a:rPr lang="en-US" altLang="ko-KR" sz="1400" dirty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등 체크 </a:t>
            </a:r>
            <a:r>
              <a:rPr lang="en-US" altLang="ko-KR" sz="1400" dirty="0" smtClean="0">
                <a:latin typeface="+mn-ea"/>
              </a:rPr>
              <a:t>) </a:t>
            </a:r>
            <a:r>
              <a:rPr lang="ko-KR" altLang="en-US" sz="1400" dirty="0" smtClean="0">
                <a:latin typeface="+mn-ea"/>
              </a:rPr>
              <a:t>    </a:t>
            </a:r>
            <a:endParaRPr lang="en-US" altLang="ko-KR" sz="1400" dirty="0">
              <a:latin typeface="+mn-ea"/>
            </a:endParaRPr>
          </a:p>
          <a:p>
            <a:r>
              <a:rPr lang="en-US" altLang="ko-KR" sz="1400" dirty="0" smtClean="0">
                <a:latin typeface="+mn-ea"/>
              </a:rPr>
              <a:t>2. </a:t>
            </a:r>
            <a:r>
              <a:rPr lang="ko-KR" altLang="en-US" sz="1400" dirty="0" smtClean="0">
                <a:latin typeface="+mn-ea"/>
              </a:rPr>
              <a:t>통장양도금지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err="1" smtClean="0">
                <a:latin typeface="+mn-ea"/>
              </a:rPr>
              <a:t>불법탈법</a:t>
            </a:r>
            <a:r>
              <a:rPr lang="ko-KR" altLang="en-US" sz="1400" dirty="0" smtClean="0">
                <a:latin typeface="+mn-ea"/>
              </a:rPr>
              <a:t> 차명거래 금지 설명 확인 체크   </a:t>
            </a:r>
            <a:r>
              <a:rPr lang="en-US" altLang="ko-KR" sz="1400" dirty="0" smtClean="0">
                <a:latin typeface="+mn-ea"/>
              </a:rPr>
              <a:t> 3. </a:t>
            </a:r>
            <a:r>
              <a:rPr lang="ko-KR" altLang="en-US" sz="1400" dirty="0" err="1" smtClean="0">
                <a:latin typeface="+mn-ea"/>
              </a:rPr>
              <a:t>정보입력</a:t>
            </a:r>
            <a:r>
              <a:rPr lang="en-US" altLang="ko-KR" sz="1400" dirty="0" smtClean="0">
                <a:latin typeface="+mn-ea"/>
              </a:rPr>
              <a:t>(</a:t>
            </a:r>
            <a:r>
              <a:rPr lang="ko-KR" altLang="en-US" sz="1400" dirty="0" smtClean="0">
                <a:latin typeface="+mn-ea"/>
              </a:rPr>
              <a:t>비밀번호</a:t>
            </a:r>
            <a:r>
              <a:rPr lang="en-US" altLang="ko-KR" sz="1400" dirty="0" smtClean="0">
                <a:latin typeface="+mn-ea"/>
              </a:rPr>
              <a:t>),    </a:t>
            </a:r>
          </a:p>
          <a:p>
            <a:r>
              <a:rPr lang="en-US" altLang="ko-KR" sz="1400" dirty="0" smtClean="0">
                <a:latin typeface="+mn-ea"/>
              </a:rPr>
              <a:t>4. </a:t>
            </a:r>
            <a:r>
              <a:rPr lang="ko-KR" altLang="en-US" sz="1400" b="1" dirty="0" err="1" smtClean="0">
                <a:solidFill>
                  <a:srgbClr val="FF0000"/>
                </a:solidFill>
                <a:latin typeface="+mn-ea"/>
              </a:rPr>
              <a:t>계좌관리점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+mn-ea"/>
              </a:rPr>
              <a:t>필수 입력 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:  </a:t>
            </a:r>
            <a:r>
              <a:rPr lang="ko-KR" altLang="en-US" sz="1400" b="1" u="sng" dirty="0">
                <a:solidFill>
                  <a:srgbClr val="FF0000"/>
                </a:solidFill>
                <a:latin typeface="+mn-ea"/>
              </a:rPr>
              <a:t>한남대 </a:t>
            </a:r>
            <a:r>
              <a:rPr lang="ko-KR" altLang="en-US" sz="1400" b="1" u="sng" dirty="0" err="1">
                <a:solidFill>
                  <a:srgbClr val="FF0000"/>
                </a:solidFill>
                <a:latin typeface="+mn-ea"/>
              </a:rPr>
              <a:t>오정골</a:t>
            </a:r>
            <a:r>
              <a:rPr lang="en-US" altLang="ko-KR" sz="1400" b="1" u="sng" dirty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400" b="1" u="sng" dirty="0">
                <a:solidFill>
                  <a:srgbClr val="FF0000"/>
                </a:solidFill>
                <a:latin typeface="+mn-ea"/>
              </a:rPr>
              <a:t>점</a:t>
            </a:r>
            <a:r>
              <a:rPr lang="en-US" altLang="ko-KR" sz="1400" b="1" u="sng" dirty="0">
                <a:solidFill>
                  <a:srgbClr val="FF0000"/>
                </a:solidFill>
                <a:latin typeface="+mn-ea"/>
              </a:rPr>
              <a:t>)  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필수 입력</a:t>
            </a:r>
            <a:endParaRPr lang="en-US" altLang="ko-KR" sz="1400" b="1" dirty="0">
              <a:solidFill>
                <a:srgbClr val="FF0000"/>
              </a:solidFill>
              <a:latin typeface="+mn-ea"/>
            </a:endParaRPr>
          </a:p>
          <a:p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    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방법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: </a:t>
            </a:r>
            <a:r>
              <a:rPr lang="ko-KR" altLang="en-US" sz="1400" dirty="0" err="1" smtClean="0">
                <a:latin typeface="+mn-ea"/>
              </a:rPr>
              <a:t>입력시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en-US" altLang="ko-KR" sz="1400" b="1" dirty="0" smtClean="0">
                <a:solidFill>
                  <a:srgbClr val="00B0F0"/>
                </a:solidFill>
                <a:latin typeface="+mn-ea"/>
              </a:rPr>
              <a:t>[ 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한남대 </a:t>
            </a:r>
            <a:r>
              <a:rPr lang="en-US" altLang="ko-KR" sz="1400" b="1" dirty="0" smtClean="0">
                <a:solidFill>
                  <a:srgbClr val="00B0F0"/>
                </a:solidFill>
                <a:latin typeface="+mn-ea"/>
              </a:rPr>
              <a:t>] </a:t>
            </a:r>
            <a:r>
              <a:rPr lang="ko-KR" altLang="en-US" sz="1400" b="1" dirty="0" smtClean="0">
                <a:solidFill>
                  <a:srgbClr val="00B0F0"/>
                </a:solidFill>
                <a:latin typeface="+mn-ea"/>
              </a:rPr>
              <a:t>입력 후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u="sng" dirty="0" smtClean="0">
                <a:solidFill>
                  <a:srgbClr val="FF0000"/>
                </a:solidFill>
                <a:latin typeface="+mn-ea"/>
              </a:rPr>
              <a:t>검색</a:t>
            </a:r>
            <a:r>
              <a:rPr lang="ko-KR" altLang="en-US" sz="1400" dirty="0" smtClean="0">
                <a:latin typeface="+mn-ea"/>
              </a:rPr>
              <a:t> 클릭하면 전체 이름 </a:t>
            </a:r>
            <a:r>
              <a:rPr lang="en-US" altLang="ko-KR" sz="1400" b="1" dirty="0" smtClean="0">
                <a:solidFill>
                  <a:srgbClr val="00B0F0"/>
                </a:solidFill>
                <a:latin typeface="+mn-ea"/>
              </a:rPr>
              <a:t>[ 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한남대 </a:t>
            </a:r>
            <a:r>
              <a:rPr lang="ko-KR" altLang="en-US" sz="1400" b="1" dirty="0" err="1" smtClean="0">
                <a:solidFill>
                  <a:srgbClr val="FF0000"/>
                </a:solidFill>
                <a:latin typeface="+mn-ea"/>
              </a:rPr>
              <a:t>오정골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점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)</a:t>
            </a:r>
            <a:r>
              <a:rPr lang="en-US" altLang="ko-KR" sz="1400" b="1" dirty="0" smtClean="0">
                <a:solidFill>
                  <a:srgbClr val="00B0F0"/>
                </a:solidFill>
                <a:latin typeface="+mn-ea"/>
              </a:rPr>
              <a:t>]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나옴 </a:t>
            </a:r>
            <a:r>
              <a:rPr lang="en-US" altLang="ko-KR" sz="1400" dirty="0" smtClean="0">
                <a:latin typeface="+mn-ea"/>
              </a:rPr>
              <a:t>– </a:t>
            </a:r>
            <a:r>
              <a:rPr lang="ko-KR" altLang="en-US" sz="1400" dirty="0" smtClean="0">
                <a:solidFill>
                  <a:srgbClr val="0070C0"/>
                </a:solidFill>
                <a:latin typeface="+mn-ea"/>
              </a:rPr>
              <a:t>클릭하면 됨</a:t>
            </a:r>
            <a:r>
              <a:rPr lang="en-US" altLang="ko-KR" sz="1400" dirty="0" smtClean="0">
                <a:solidFill>
                  <a:srgbClr val="0070C0"/>
                </a:solidFill>
                <a:latin typeface="+mn-ea"/>
              </a:rPr>
              <a:t> </a:t>
            </a:r>
          </a:p>
          <a:p>
            <a:r>
              <a:rPr lang="en-US" altLang="ko-KR" sz="1400" dirty="0" smtClean="0">
                <a:latin typeface="+mn-ea"/>
              </a:rPr>
              <a:t>5. </a:t>
            </a:r>
            <a:r>
              <a:rPr lang="ko-KR" altLang="en-US" sz="1400" dirty="0" smtClean="0">
                <a:latin typeface="+mn-ea"/>
              </a:rPr>
              <a:t>계좌개설 완료 </a:t>
            </a:r>
            <a:r>
              <a:rPr lang="en-US" altLang="ko-KR" sz="1400" dirty="0" smtClean="0">
                <a:latin typeface="+mn-ea"/>
              </a:rPr>
              <a:t>(</a:t>
            </a:r>
            <a:r>
              <a:rPr lang="ko-KR" altLang="en-US" sz="1400" dirty="0" smtClean="0">
                <a:latin typeface="+mn-ea"/>
              </a:rPr>
              <a:t>계좌번호 메모</a:t>
            </a:r>
            <a:r>
              <a:rPr lang="en-US" altLang="ko-KR" sz="1400" dirty="0" smtClean="0">
                <a:latin typeface="+mn-ea"/>
              </a:rPr>
              <a:t>) </a:t>
            </a:r>
            <a:r>
              <a:rPr lang="ko-KR" altLang="en-US" sz="1400" dirty="0" smtClean="0">
                <a:latin typeface="+mn-ea"/>
              </a:rPr>
              <a:t>→ </a:t>
            </a:r>
            <a:r>
              <a:rPr lang="en-US" altLang="ko-KR" sz="1400" b="1" dirty="0" smtClean="0">
                <a:solidFill>
                  <a:srgbClr val="00B0F0"/>
                </a:solidFill>
                <a:latin typeface="+mn-ea"/>
              </a:rPr>
              <a:t>[</a:t>
            </a:r>
            <a:r>
              <a:rPr lang="ko-KR" altLang="en-US" sz="1400" b="1" dirty="0" smtClean="0">
                <a:solidFill>
                  <a:srgbClr val="00B0F0"/>
                </a:solidFill>
                <a:latin typeface="+mn-ea"/>
              </a:rPr>
              <a:t>대학교 학생증 체크카드 만들기</a:t>
            </a:r>
            <a:r>
              <a:rPr lang="en-US" altLang="ko-KR" sz="1400" b="1" dirty="0" smtClean="0">
                <a:solidFill>
                  <a:srgbClr val="00B0F0"/>
                </a:solidFill>
                <a:latin typeface="+mn-ea"/>
              </a:rPr>
              <a:t>] </a:t>
            </a:r>
            <a:r>
              <a:rPr lang="ko-KR" altLang="en-US" sz="1400" dirty="0" smtClean="0">
                <a:latin typeface="+mn-ea"/>
              </a:rPr>
              <a:t>클릭</a:t>
            </a:r>
            <a:endParaRPr lang="en-US" altLang="ko-KR" sz="1400" dirty="0" smtClean="0">
              <a:latin typeface="+mn-ea"/>
            </a:endParaRPr>
          </a:p>
          <a:p>
            <a:pPr marL="342900" indent="-342900">
              <a:buAutoNum type="arabicPeriod"/>
            </a:pP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7596521" y="4462739"/>
            <a:ext cx="1948290" cy="25153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632466" y="4473914"/>
            <a:ext cx="1800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smtClean="0"/>
              <a:t>대학생 학생증 체크카드 만들기</a:t>
            </a:r>
            <a:endParaRPr lang="ko-KR" altLang="en-US" sz="900"/>
          </a:p>
        </p:txBody>
      </p:sp>
      <p:sp>
        <p:nvSpPr>
          <p:cNvPr id="37" name="직사각형 36"/>
          <p:cNvSpPr/>
          <p:nvPr/>
        </p:nvSpPr>
        <p:spPr>
          <a:xfrm>
            <a:off x="7567946" y="4451897"/>
            <a:ext cx="2000854" cy="2814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5113653" y="3452405"/>
            <a:ext cx="2140625" cy="980442"/>
          </a:xfrm>
          <a:prstGeom prst="rect">
            <a:avLst/>
          </a:prstGeom>
          <a:noFill/>
          <a:ln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2000672" y="1872961"/>
            <a:ext cx="496485" cy="583307"/>
          </a:xfrm>
          <a:prstGeom prst="rect">
            <a:avLst/>
          </a:prstGeom>
          <a:noFill/>
          <a:ln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2731407" y="4470941"/>
            <a:ext cx="2187228" cy="2814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6187583" y="4432847"/>
            <a:ext cx="1029828" cy="2814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272482" y="370756"/>
            <a:ext cx="446449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[2-2</a:t>
            </a:r>
            <a:r>
              <a:rPr lang="ko-KR" altLang="en-US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단계</a:t>
            </a:r>
            <a:r>
              <a:rPr lang="en-US" altLang="ko-KR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] </a:t>
            </a:r>
            <a:r>
              <a:rPr lang="ko-KR" altLang="en-US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새로운 통장 만들기 </a:t>
            </a:r>
            <a:endParaRPr lang="ko-KR" altLang="en-US" sz="2300" dirty="0">
              <a:latin typeface="KB금융 제목체 Medium" panose="020B0603000000000000" pitchFamily="50" charset="-127"/>
              <a:ea typeface="KB금융 제목체 Medium" panose="020B0603000000000000" pitchFamily="50" charset="-127"/>
            </a:endParaRPr>
          </a:p>
        </p:txBody>
      </p:sp>
      <p:sp>
        <p:nvSpPr>
          <p:cNvPr id="45" name="타원 44"/>
          <p:cNvSpPr/>
          <p:nvPr/>
        </p:nvSpPr>
        <p:spPr>
          <a:xfrm>
            <a:off x="1874566" y="1656937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1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46" name="타원 45"/>
          <p:cNvSpPr/>
          <p:nvPr/>
        </p:nvSpPr>
        <p:spPr>
          <a:xfrm>
            <a:off x="4016896" y="4217308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</a:rPr>
              <a:t>2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47" name="타원 46"/>
          <p:cNvSpPr/>
          <p:nvPr/>
        </p:nvSpPr>
        <p:spPr>
          <a:xfrm>
            <a:off x="5067837" y="1862242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</a:rPr>
              <a:t>3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48" name="타원 47"/>
          <p:cNvSpPr/>
          <p:nvPr/>
        </p:nvSpPr>
        <p:spPr>
          <a:xfrm>
            <a:off x="6141434" y="3539166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/>
                </a:solidFill>
              </a:rPr>
              <a:t>4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1465200" y="3358753"/>
            <a:ext cx="661577" cy="663817"/>
          </a:xfrm>
          <a:prstGeom prst="rect">
            <a:avLst/>
          </a:prstGeom>
          <a:noFill/>
          <a:ln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타원 49"/>
          <p:cNvSpPr/>
          <p:nvPr/>
        </p:nvSpPr>
        <p:spPr>
          <a:xfrm>
            <a:off x="7470415" y="4177069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5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12959" y="4175010"/>
            <a:ext cx="1102870" cy="2154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rgbClr val="002060"/>
                </a:solidFill>
              </a:rPr>
              <a:t>지점명직접입력</a:t>
            </a:r>
            <a:endParaRPr lang="ko-KR" altLang="en-US" sz="800" b="1" dirty="0">
              <a:solidFill>
                <a:srgbClr val="002060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033120" y="4174341"/>
            <a:ext cx="1184291" cy="218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50" b="1" dirty="0" smtClean="0">
                <a:solidFill>
                  <a:srgbClr val="FF0000"/>
                </a:solidFill>
              </a:rPr>
              <a:t>한남대오정골</a:t>
            </a:r>
            <a:r>
              <a:rPr lang="en-US" altLang="ko-KR" sz="105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050" b="1" dirty="0" smtClean="0">
                <a:solidFill>
                  <a:srgbClr val="FF0000"/>
                </a:solidFill>
              </a:rPr>
              <a:t>점</a:t>
            </a:r>
            <a:r>
              <a:rPr lang="en-US" altLang="ko-KR" sz="1050" b="1" dirty="0" smtClean="0">
                <a:solidFill>
                  <a:srgbClr val="FF0000"/>
                </a:solidFill>
              </a:rPr>
              <a:t>)</a:t>
            </a:r>
            <a:endParaRPr lang="ko-KR" altLang="en-US" sz="10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82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" y="-8781"/>
            <a:ext cx="9906000" cy="6856552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331199" y="6544394"/>
            <a:ext cx="923760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72481" y="370756"/>
            <a:ext cx="5915101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[3</a:t>
            </a:r>
            <a:r>
              <a:rPr lang="ko-KR" altLang="en-US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단계</a:t>
            </a:r>
            <a:r>
              <a:rPr lang="en-US" altLang="ko-KR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] </a:t>
            </a:r>
            <a:r>
              <a:rPr lang="ko-KR" altLang="en-US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학생증 체크카드 신청하</a:t>
            </a:r>
            <a:r>
              <a:rPr lang="ko-KR" altLang="en-US" sz="230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기</a:t>
            </a:r>
            <a:endParaRPr lang="ko-KR" altLang="en-US" sz="2300" dirty="0">
              <a:latin typeface="KB금융 제목체 Medium" panose="020B0603000000000000" pitchFamily="50" charset="-127"/>
              <a:ea typeface="KB금융 제목체 Medium" panose="020B0603000000000000" pitchFamily="50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4084707" y="6602838"/>
            <a:ext cx="1736589" cy="188043"/>
          </a:xfrm>
        </p:spPr>
        <p:txBody>
          <a:bodyPr/>
          <a:lstStyle/>
          <a:p>
            <a:pPr algn="ctr"/>
            <a:r>
              <a:rPr lang="en-US" altLang="ko-KR" smtClean="0">
                <a:solidFill>
                  <a:schemeClr val="tx1"/>
                </a:solidFill>
                <a:latin typeface="KB금융 본문체 Light" panose="020B0303000000000000" pitchFamily="50" charset="-127"/>
                <a:ea typeface="KB금융 본문체 Light" panose="020B0303000000000000" pitchFamily="50" charset="-127"/>
              </a:rPr>
              <a:t>10</a:t>
            </a:r>
            <a:endParaRPr lang="ko-KR" altLang="en-US" dirty="0">
              <a:solidFill>
                <a:schemeClr val="tx1"/>
              </a:solidFill>
              <a:latin typeface="KB금융 본문체 Light" panose="020B0303000000000000" pitchFamily="50" charset="-127"/>
              <a:ea typeface="KB금융 본문체 Light" panose="020B0303000000000000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7"/>
          <a:stretch/>
        </p:blipFill>
        <p:spPr>
          <a:xfrm>
            <a:off x="8769427" y="6597352"/>
            <a:ext cx="796159" cy="18382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31200" y="980728"/>
            <a:ext cx="2268000" cy="3111562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692177" y="980729"/>
            <a:ext cx="2268000" cy="3111562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5053583" y="970855"/>
            <a:ext cx="2268000" cy="3121435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7436667" y="960290"/>
            <a:ext cx="2268000" cy="313200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65" y="1064351"/>
            <a:ext cx="2033125" cy="2944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061" y="1079506"/>
            <a:ext cx="2088232" cy="2042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024" y="1099772"/>
            <a:ext cx="2016224" cy="289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061" y="3284984"/>
            <a:ext cx="2088232" cy="556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직사각형 35"/>
          <p:cNvSpPr/>
          <p:nvPr/>
        </p:nvSpPr>
        <p:spPr>
          <a:xfrm>
            <a:off x="410487" y="5085183"/>
            <a:ext cx="9158313" cy="1208881"/>
          </a:xfrm>
          <a:prstGeom prst="rect">
            <a:avLst/>
          </a:prstGeom>
          <a:noFill/>
          <a:ln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00361" y="5135625"/>
            <a:ext cx="86790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b="1" u="sng" dirty="0" err="1" smtClean="0">
                <a:solidFill>
                  <a:srgbClr val="00B0F0"/>
                </a:solidFill>
              </a:rPr>
              <a:t>대학교명</a:t>
            </a:r>
            <a:r>
              <a:rPr lang="ko-KR" altLang="en-US" sz="1600" b="1" u="sng" dirty="0" smtClean="0">
                <a:solidFill>
                  <a:srgbClr val="00B0F0"/>
                </a:solidFill>
              </a:rPr>
              <a:t> 선택 </a:t>
            </a:r>
            <a:r>
              <a:rPr lang="en-US" altLang="ko-KR" sz="1600" b="1" u="sng" dirty="0" smtClean="0">
                <a:solidFill>
                  <a:srgbClr val="FF0000"/>
                </a:solidFill>
              </a:rPr>
              <a:t>[ </a:t>
            </a:r>
            <a:r>
              <a:rPr lang="ko-KR" altLang="en-US" sz="1600" b="1" u="sng" dirty="0" smtClean="0">
                <a:solidFill>
                  <a:srgbClr val="FF0000"/>
                </a:solidFill>
              </a:rPr>
              <a:t>한남대학교</a:t>
            </a:r>
            <a:r>
              <a:rPr lang="en-US" altLang="ko-KR" sz="1600" b="1" u="sng" dirty="0" smtClean="0">
                <a:solidFill>
                  <a:srgbClr val="FF0000"/>
                </a:solidFill>
              </a:rPr>
              <a:t>], </a:t>
            </a:r>
            <a:r>
              <a:rPr lang="ko-KR" altLang="en-US" sz="1600" dirty="0" smtClean="0"/>
              <a:t>이름 및 주민번호 입력</a:t>
            </a:r>
            <a:endParaRPr lang="en-US" altLang="ko-KR" sz="1600" dirty="0" smtClean="0"/>
          </a:p>
          <a:p>
            <a:pPr marL="342900" indent="-342900">
              <a:buAutoNum type="arabicPeriod"/>
            </a:pPr>
            <a:r>
              <a:rPr lang="ko-KR" altLang="en-US" sz="1600" dirty="0" smtClean="0"/>
              <a:t>핸드폰번호 입력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후불교통카드 선택</a:t>
            </a:r>
            <a:r>
              <a:rPr lang="en-US" altLang="ko-KR" sz="1600" dirty="0" smtClean="0"/>
              <a:t>/</a:t>
            </a:r>
            <a:r>
              <a:rPr lang="ko-KR" altLang="en-US" sz="1600" dirty="0" err="1" smtClean="0"/>
              <a:t>미선택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신분증 종류 선택</a:t>
            </a:r>
            <a:endParaRPr lang="en-US" altLang="ko-KR" sz="1600" dirty="0" smtClean="0"/>
          </a:p>
          <a:p>
            <a:pPr marL="342900" indent="-342900">
              <a:buAutoNum type="arabicPeriod"/>
            </a:pPr>
            <a:r>
              <a:rPr lang="ko-KR" altLang="en-US" sz="1600" dirty="0" smtClean="0"/>
              <a:t>신분증 정보 입력 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발급일자</a:t>
            </a:r>
            <a:r>
              <a:rPr lang="en-US" altLang="ko-KR" sz="1600" dirty="0" smtClean="0"/>
              <a:t>)</a:t>
            </a:r>
          </a:p>
          <a:p>
            <a:pPr marL="342900" indent="-342900">
              <a:buAutoNum type="arabicPeriod"/>
            </a:pPr>
            <a:r>
              <a:rPr lang="ko-KR" altLang="en-US" sz="1600" dirty="0" smtClean="0"/>
              <a:t>휴대폰 본인인증 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통신사 및 인증번호 입력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sp>
        <p:nvSpPr>
          <p:cNvPr id="18" name="직사각형 17"/>
          <p:cNvSpPr/>
          <p:nvPr/>
        </p:nvSpPr>
        <p:spPr>
          <a:xfrm>
            <a:off x="470967" y="1686653"/>
            <a:ext cx="2015323" cy="249280"/>
          </a:xfrm>
          <a:prstGeom prst="rect">
            <a:avLst/>
          </a:prstGeom>
          <a:noFill/>
          <a:ln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632520" y="1983559"/>
            <a:ext cx="936104" cy="176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2772536" y="1686653"/>
            <a:ext cx="370739" cy="124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ㅊ</a:t>
            </a:r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5280642" y="3669157"/>
            <a:ext cx="1832931" cy="2921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561713" y="3597962"/>
            <a:ext cx="1832931" cy="3213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>
            <a:off x="7577580" y="1015451"/>
            <a:ext cx="1873695" cy="3062381"/>
            <a:chOff x="5996949" y="1634936"/>
            <a:chExt cx="2061064" cy="2914006"/>
          </a:xfrm>
        </p:grpSpPr>
        <p:pic>
          <p:nvPicPr>
            <p:cNvPr id="35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6949" y="1634936"/>
              <a:ext cx="2061064" cy="2914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직사각형 27"/>
            <p:cNvSpPr/>
            <p:nvPr/>
          </p:nvSpPr>
          <p:spPr>
            <a:xfrm>
              <a:off x="6199055" y="3114982"/>
              <a:ext cx="504056" cy="1133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/>
                <a:t>ㅊ</a:t>
              </a:r>
              <a:endParaRPr lang="ko-KR" altLang="en-US"/>
            </a:p>
          </p:txBody>
        </p:sp>
      </p:grpSp>
      <p:sp>
        <p:nvSpPr>
          <p:cNvPr id="30" name="직사각형 29"/>
          <p:cNvSpPr/>
          <p:nvPr/>
        </p:nvSpPr>
        <p:spPr>
          <a:xfrm>
            <a:off x="3512840" y="2307615"/>
            <a:ext cx="370739" cy="124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ㅊ</a:t>
            </a:r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5180371" y="2297362"/>
            <a:ext cx="2015323" cy="249280"/>
          </a:xfrm>
          <a:prstGeom prst="rect">
            <a:avLst/>
          </a:prstGeom>
          <a:noFill/>
          <a:ln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7645217" y="3332361"/>
            <a:ext cx="1777483" cy="2656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타원 37"/>
          <p:cNvSpPr/>
          <p:nvPr/>
        </p:nvSpPr>
        <p:spPr>
          <a:xfrm>
            <a:off x="158276" y="1578641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1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39" name="타원 38"/>
          <p:cNvSpPr/>
          <p:nvPr/>
        </p:nvSpPr>
        <p:spPr>
          <a:xfrm>
            <a:off x="2587768" y="2240578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</a:rPr>
              <a:t>2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42" name="타원 41"/>
          <p:cNvSpPr/>
          <p:nvPr/>
        </p:nvSpPr>
        <p:spPr>
          <a:xfrm>
            <a:off x="5089276" y="1983559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</a:rPr>
              <a:t>3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43" name="타원 42"/>
          <p:cNvSpPr/>
          <p:nvPr/>
        </p:nvSpPr>
        <p:spPr>
          <a:xfrm>
            <a:off x="7393006" y="1992928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4</a:t>
            </a:r>
            <a:endParaRPr lang="ko-KR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71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" y="1448"/>
            <a:ext cx="9906000" cy="6856552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331199" y="6544394"/>
            <a:ext cx="923760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4084707" y="6602838"/>
            <a:ext cx="1736589" cy="188043"/>
          </a:xfrm>
        </p:spPr>
        <p:txBody>
          <a:bodyPr/>
          <a:lstStyle/>
          <a:p>
            <a:pPr algn="ctr"/>
            <a:r>
              <a:rPr lang="en-US" altLang="ko-KR" smtClean="0">
                <a:solidFill>
                  <a:schemeClr val="tx1"/>
                </a:solidFill>
                <a:latin typeface="KB금융 본문체 Light" panose="020B0303000000000000" pitchFamily="50" charset="-127"/>
                <a:ea typeface="KB금융 본문체 Light" panose="020B0303000000000000" pitchFamily="50" charset="-127"/>
              </a:rPr>
              <a:t>11</a:t>
            </a:r>
            <a:endParaRPr lang="ko-KR" altLang="en-US" dirty="0">
              <a:solidFill>
                <a:schemeClr val="tx1"/>
              </a:solidFill>
              <a:latin typeface="KB금융 본문체 Light" panose="020B0303000000000000" pitchFamily="50" charset="-127"/>
              <a:ea typeface="KB금융 본문체 Light" panose="020B0303000000000000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7"/>
          <a:stretch/>
        </p:blipFill>
        <p:spPr>
          <a:xfrm>
            <a:off x="8769427" y="6597352"/>
            <a:ext cx="796159" cy="18382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31200" y="980728"/>
            <a:ext cx="2268000" cy="3111562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692177" y="980728"/>
            <a:ext cx="2268000" cy="4104455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5053583" y="970855"/>
            <a:ext cx="2268000" cy="4114328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7436667" y="960290"/>
            <a:ext cx="2268000" cy="4124894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87" y="1119514"/>
            <a:ext cx="2016224" cy="274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6584" y="990465"/>
            <a:ext cx="2100940" cy="2654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565"/>
          <a:stretch/>
        </p:blipFill>
        <p:spPr bwMode="auto">
          <a:xfrm>
            <a:off x="2824799" y="3739877"/>
            <a:ext cx="2002756" cy="128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967" y="2337177"/>
            <a:ext cx="2085231" cy="2080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682"/>
          <a:stretch/>
        </p:blipFill>
        <p:spPr bwMode="auto">
          <a:xfrm>
            <a:off x="7509140" y="1065550"/>
            <a:ext cx="2123053" cy="867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59"/>
          <a:stretch/>
        </p:blipFill>
        <p:spPr bwMode="auto">
          <a:xfrm>
            <a:off x="7485307" y="3190720"/>
            <a:ext cx="2136072" cy="181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381" y="2593911"/>
            <a:ext cx="2111812" cy="530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140" y="2002508"/>
            <a:ext cx="2111812" cy="48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68"/>
          <a:stretch/>
        </p:blipFill>
        <p:spPr bwMode="auto">
          <a:xfrm>
            <a:off x="5144967" y="1065550"/>
            <a:ext cx="2085231" cy="1180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직사각형 24"/>
          <p:cNvSpPr/>
          <p:nvPr/>
        </p:nvSpPr>
        <p:spPr>
          <a:xfrm>
            <a:off x="410487" y="5195292"/>
            <a:ext cx="9158313" cy="1136872"/>
          </a:xfrm>
          <a:prstGeom prst="rect">
            <a:avLst/>
          </a:prstGeom>
          <a:noFill/>
          <a:ln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488504" y="5225119"/>
            <a:ext cx="89289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dirty="0" smtClean="0"/>
              <a:t>카드신청정보 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추가</a:t>
            </a:r>
            <a:r>
              <a:rPr lang="en-US" altLang="ko-KR" sz="1600" dirty="0" smtClean="0"/>
              <a:t>), </a:t>
            </a:r>
            <a:r>
              <a:rPr lang="ko-KR" altLang="en-US" sz="1600" dirty="0" err="1" smtClean="0"/>
              <a:t>국내전용</a:t>
            </a:r>
            <a:r>
              <a:rPr lang="en-US" altLang="ko-KR" sz="1600" dirty="0" smtClean="0"/>
              <a:t>, </a:t>
            </a:r>
          </a:p>
          <a:p>
            <a:pPr marL="342900" indent="-342900">
              <a:buAutoNum type="arabicPeriod"/>
            </a:pPr>
            <a:r>
              <a:rPr lang="ko-KR" altLang="en-US" sz="1600" dirty="0" err="1" smtClean="0"/>
              <a:t>영문명</a:t>
            </a:r>
            <a:r>
              <a:rPr lang="ko-KR" altLang="en-US" sz="1600" dirty="0" smtClean="0"/>
              <a:t> 및 주소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이메일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우편물</a:t>
            </a:r>
            <a:r>
              <a:rPr lang="en-US" altLang="ko-KR" sz="1600" dirty="0" smtClean="0"/>
              <a:t>, </a:t>
            </a:r>
            <a:r>
              <a:rPr lang="ko-KR" altLang="en-US" sz="1600" b="1" u="sng" dirty="0" err="1" smtClean="0"/>
              <a:t>카드수령지</a:t>
            </a:r>
            <a:r>
              <a:rPr lang="en-US" altLang="ko-KR" sz="1600" dirty="0"/>
              <a:t> 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자택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직장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 카드 수령 원하는 국민은행지점 입력</a:t>
            </a:r>
            <a:r>
              <a:rPr lang="en-US" altLang="ko-KR" sz="1400" dirty="0" smtClean="0"/>
              <a:t>)</a:t>
            </a:r>
            <a:r>
              <a:rPr lang="ko-KR" altLang="en-US" sz="1600" dirty="0" smtClean="0"/>
              <a:t>선택</a:t>
            </a:r>
            <a:endParaRPr lang="en-US" altLang="ko-KR" sz="1600" dirty="0" smtClean="0"/>
          </a:p>
          <a:p>
            <a:pPr marL="342900" indent="-342900">
              <a:buAutoNum type="arabicPeriod"/>
            </a:pPr>
            <a:r>
              <a:rPr lang="ko-KR" altLang="en-US" sz="1600" dirty="0" smtClean="0"/>
              <a:t>카드 </a:t>
            </a:r>
            <a:r>
              <a:rPr lang="ko-KR" altLang="en-US" sz="1600" dirty="0" err="1" smtClean="0"/>
              <a:t>결제계좌</a:t>
            </a:r>
            <a:r>
              <a:rPr lang="ko-KR" altLang="en-US" sz="1600" dirty="0" smtClean="0"/>
              <a:t> 입력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결제일</a:t>
            </a:r>
            <a:r>
              <a:rPr lang="en-US" altLang="ko-KR" sz="1600" dirty="0" smtClean="0"/>
              <a:t>,  </a:t>
            </a:r>
            <a:r>
              <a:rPr lang="ko-KR" altLang="en-US" sz="1600" dirty="0" err="1" smtClean="0"/>
              <a:t>출금계좌</a:t>
            </a:r>
            <a:r>
              <a:rPr lang="ko-KR" altLang="en-US" sz="1600" dirty="0" smtClean="0"/>
              <a:t> 입력</a:t>
            </a:r>
            <a:endParaRPr lang="en-US" altLang="ko-KR" sz="1600" dirty="0" smtClean="0"/>
          </a:p>
          <a:p>
            <a:pPr marL="342900" indent="-342900">
              <a:buAutoNum type="arabicPeriod"/>
            </a:pPr>
            <a:r>
              <a:rPr lang="ko-KR" altLang="en-US" sz="1600" dirty="0" smtClean="0"/>
              <a:t>카드 비밀번호입력</a:t>
            </a:r>
            <a:r>
              <a:rPr lang="en-US" altLang="ko-KR" sz="1600" dirty="0"/>
              <a:t>,</a:t>
            </a:r>
            <a:r>
              <a:rPr lang="en-US" altLang="ko-KR" sz="1600" dirty="0" smtClean="0"/>
              <a:t> </a:t>
            </a:r>
            <a:r>
              <a:rPr lang="ko-KR" altLang="en-US" sz="1600" dirty="0" err="1" smtClean="0"/>
              <a:t>명세서받는방법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현금카드</a:t>
            </a:r>
            <a:r>
              <a:rPr lang="en-US" altLang="ko-KR" sz="1600" dirty="0" smtClean="0"/>
              <a:t>(ATM</a:t>
            </a:r>
            <a:r>
              <a:rPr lang="ko-KR" altLang="en-US" sz="1600" dirty="0" smtClean="0"/>
              <a:t>출금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신청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이용내역서</a:t>
            </a:r>
            <a:r>
              <a:rPr lang="ko-KR" altLang="en-US" sz="1600" dirty="0" smtClean="0"/>
              <a:t> 수신여부 등 입력  </a:t>
            </a:r>
            <a:endParaRPr lang="ko-KR" altLang="en-US" sz="1600" dirty="0"/>
          </a:p>
        </p:txBody>
      </p:sp>
      <p:sp>
        <p:nvSpPr>
          <p:cNvPr id="27" name="직사각형 26"/>
          <p:cNvSpPr/>
          <p:nvPr/>
        </p:nvSpPr>
        <p:spPr>
          <a:xfrm>
            <a:off x="488926" y="3484336"/>
            <a:ext cx="1832931" cy="2555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7559702" y="4720513"/>
            <a:ext cx="2005884" cy="2555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272481" y="370756"/>
            <a:ext cx="5915101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[3</a:t>
            </a:r>
            <a:r>
              <a:rPr lang="ko-KR" altLang="en-US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단계</a:t>
            </a:r>
            <a:r>
              <a:rPr lang="en-US" altLang="ko-KR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] </a:t>
            </a:r>
            <a:r>
              <a:rPr lang="ko-KR" altLang="en-US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학생증 체크카드 신청하</a:t>
            </a:r>
            <a:r>
              <a:rPr lang="ko-KR" altLang="en-US" sz="230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기</a:t>
            </a:r>
            <a:endParaRPr lang="ko-KR" altLang="en-US" sz="2300" dirty="0">
              <a:latin typeface="KB금융 제목체 Medium" panose="020B0603000000000000" pitchFamily="50" charset="-127"/>
              <a:ea typeface="KB금융 제목체 Medium" panose="020B0603000000000000" pitchFamily="50" charset="-127"/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205093" y="1933514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1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2566071" y="1772159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</a:rPr>
              <a:t>2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4989643" y="1258109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</a:rPr>
              <a:t>3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7280335" y="1065550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4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86493" y="3949968"/>
            <a:ext cx="1861122" cy="271119"/>
          </a:xfrm>
          <a:prstGeom prst="rect">
            <a:avLst/>
          </a:prstGeom>
          <a:noFill/>
          <a:ln w="22225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2895616" y="4494405"/>
            <a:ext cx="1861122" cy="502041"/>
          </a:xfrm>
          <a:prstGeom prst="rect">
            <a:avLst/>
          </a:prstGeom>
          <a:noFill/>
          <a:ln w="22225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667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498" y="-29780"/>
            <a:ext cx="9906000" cy="6856552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331199" y="6544394"/>
            <a:ext cx="923760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4084707" y="6602838"/>
            <a:ext cx="1736589" cy="188043"/>
          </a:xfrm>
        </p:spPr>
        <p:txBody>
          <a:bodyPr/>
          <a:lstStyle/>
          <a:p>
            <a:pPr algn="ctr"/>
            <a:r>
              <a:rPr lang="en-US" altLang="ko-KR" smtClean="0">
                <a:solidFill>
                  <a:schemeClr val="tx1"/>
                </a:solidFill>
                <a:latin typeface="KB금융 본문체 Light" panose="020B0303000000000000" pitchFamily="50" charset="-127"/>
                <a:ea typeface="KB금융 본문체 Light" panose="020B0303000000000000" pitchFamily="50" charset="-127"/>
              </a:rPr>
              <a:t>12</a:t>
            </a:r>
            <a:endParaRPr lang="ko-KR" altLang="en-US" dirty="0">
              <a:solidFill>
                <a:schemeClr val="tx1"/>
              </a:solidFill>
              <a:latin typeface="KB금융 본문체 Light" panose="020B0303000000000000" pitchFamily="50" charset="-127"/>
              <a:ea typeface="KB금융 본문체 Light" panose="020B0303000000000000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7"/>
          <a:stretch/>
        </p:blipFill>
        <p:spPr>
          <a:xfrm>
            <a:off x="8769427" y="6597352"/>
            <a:ext cx="796159" cy="18382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31200" y="980728"/>
            <a:ext cx="2268000" cy="3111562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692177" y="980729"/>
            <a:ext cx="2268000" cy="3111562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5053583" y="970855"/>
            <a:ext cx="2268000" cy="3121436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5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211"/>
          <a:stretch/>
        </p:blipFill>
        <p:spPr bwMode="auto">
          <a:xfrm>
            <a:off x="414859" y="1030986"/>
            <a:ext cx="2089869" cy="1677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432049" y="2708920"/>
            <a:ext cx="2114339" cy="1379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760" y="1084908"/>
            <a:ext cx="2088232" cy="290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410487" y="4797153"/>
            <a:ext cx="9158313" cy="1496912"/>
          </a:xfrm>
          <a:prstGeom prst="rect">
            <a:avLst/>
          </a:prstGeom>
          <a:noFill/>
          <a:ln cmpd="sng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464121" y="4941168"/>
            <a:ext cx="8679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dirty="0" smtClean="0"/>
              <a:t>고객정보 필수적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선택적 </a:t>
            </a:r>
            <a:r>
              <a:rPr lang="ko-KR" altLang="en-US" sz="1600" dirty="0" err="1" smtClean="0"/>
              <a:t>동의항목</a:t>
            </a:r>
            <a:r>
              <a:rPr lang="ko-KR" altLang="en-US" sz="1600" dirty="0" smtClean="0"/>
              <a:t>  체크</a:t>
            </a:r>
            <a:endParaRPr lang="en-US" altLang="ko-KR" sz="1600" dirty="0" smtClean="0"/>
          </a:p>
          <a:p>
            <a:pPr marL="342900" indent="-342900">
              <a:buAutoNum type="arabicPeriod"/>
            </a:pPr>
            <a:r>
              <a:rPr lang="ko-KR" altLang="en-US" sz="1600" dirty="0" smtClean="0"/>
              <a:t>대학교 학생증 체크카드 발급신청 완료</a:t>
            </a:r>
            <a:endParaRPr lang="en-US" altLang="ko-KR" sz="1600" dirty="0"/>
          </a:p>
          <a:p>
            <a:r>
              <a:rPr lang="en-US" altLang="ko-KR" sz="1600" dirty="0" smtClean="0"/>
              <a:t> </a:t>
            </a:r>
            <a:r>
              <a:rPr lang="en-US" altLang="ko-KR" sz="1200" dirty="0" smtClean="0"/>
              <a:t>      * </a:t>
            </a:r>
            <a:r>
              <a:rPr lang="ko-KR" altLang="en-US" sz="1200" dirty="0" smtClean="0"/>
              <a:t>카드 수령까지는  </a:t>
            </a:r>
            <a:r>
              <a:rPr lang="en-US" altLang="ko-KR" sz="1200" dirty="0" smtClean="0"/>
              <a:t>3~4</a:t>
            </a:r>
            <a:r>
              <a:rPr lang="ko-KR" altLang="en-US" sz="1200" dirty="0" smtClean="0"/>
              <a:t>일 정도 걸리며</a:t>
            </a:r>
            <a:r>
              <a:rPr lang="en-US" altLang="ko-KR" sz="1200" dirty="0" smtClean="0"/>
              <a:t>, </a:t>
            </a:r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     </a:t>
            </a:r>
            <a:r>
              <a:rPr lang="ko-KR" altLang="en-US" sz="1200" dirty="0" err="1" smtClean="0"/>
              <a:t>수령지를</a:t>
            </a:r>
            <a:r>
              <a:rPr lang="ko-KR" altLang="en-US" sz="1200" dirty="0" smtClean="0"/>
              <a:t> 자택</a:t>
            </a:r>
            <a:r>
              <a:rPr lang="en-US" altLang="ko-KR" sz="1200" dirty="0"/>
              <a:t> </a:t>
            </a:r>
            <a:r>
              <a:rPr lang="ko-KR" altLang="en-US" sz="1200" dirty="0" smtClean="0"/>
              <a:t>또는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직장으로 선택한 경우에는 </a:t>
            </a:r>
            <a:r>
              <a:rPr lang="ko-KR" altLang="en-US" sz="1200" dirty="0" err="1" smtClean="0"/>
              <a:t>카드배송</a:t>
            </a:r>
            <a:r>
              <a:rPr lang="ko-KR" altLang="en-US" sz="1200" dirty="0" smtClean="0"/>
              <a:t> 담당자가 핸드폰으로 연락합니다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카드 </a:t>
            </a:r>
            <a:r>
              <a:rPr lang="ko-KR" altLang="en-US" sz="1200" dirty="0" err="1" smtClean="0"/>
              <a:t>수령지를</a:t>
            </a:r>
            <a:r>
              <a:rPr lang="ko-KR" altLang="en-US" sz="1200" dirty="0" smtClean="0"/>
              <a:t> 국민은행 지점으로 한 경우에는 해당 지점에서 카드 </a:t>
            </a:r>
            <a:r>
              <a:rPr lang="ko-KR" altLang="en-US" sz="1200" dirty="0" err="1" smtClean="0"/>
              <a:t>교부안내</a:t>
            </a:r>
            <a:r>
              <a:rPr lang="ko-KR" altLang="en-US" sz="1200" dirty="0" smtClean="0"/>
              <a:t> 문자를 보냅니다</a:t>
            </a:r>
            <a:r>
              <a:rPr lang="en-US" altLang="ko-KR" sz="1200" dirty="0" smtClean="0"/>
              <a:t>.  </a:t>
            </a:r>
            <a:r>
              <a:rPr lang="ko-KR" altLang="en-US" sz="1200" dirty="0" smtClean="0"/>
              <a:t> </a:t>
            </a:r>
            <a:endParaRPr lang="ko-KR" alt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272481" y="370756"/>
            <a:ext cx="5915101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[3</a:t>
            </a:r>
            <a:r>
              <a:rPr lang="ko-KR" altLang="en-US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단계</a:t>
            </a:r>
            <a:r>
              <a:rPr lang="en-US" altLang="ko-KR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] </a:t>
            </a:r>
            <a:r>
              <a:rPr lang="ko-KR" altLang="en-US" sz="2300" smtClean="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학생증 체크카드 신청하</a:t>
            </a:r>
            <a:r>
              <a:rPr lang="ko-KR" altLang="en-US" sz="2300">
                <a:latin typeface="KB금융 제목체 Medium" panose="020B0603000000000000" pitchFamily="50" charset="-127"/>
                <a:ea typeface="KB금융 제목체 Medium" panose="020B0603000000000000" pitchFamily="50" charset="-127"/>
              </a:rPr>
              <a:t>기</a:t>
            </a:r>
            <a:endParaRPr lang="ko-KR" altLang="en-US" sz="2300" dirty="0">
              <a:latin typeface="KB금융 제목체 Medium" panose="020B0603000000000000" pitchFamily="50" charset="-127"/>
              <a:ea typeface="KB금융 제목체 Medium" panose="020B0603000000000000" pitchFamily="50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5125769" y="1042631"/>
            <a:ext cx="2123627" cy="2962433"/>
            <a:chOff x="5125769" y="1042631"/>
            <a:chExt cx="2123627" cy="2962433"/>
          </a:xfrm>
        </p:grpSpPr>
        <p:pic>
          <p:nvPicPr>
            <p:cNvPr id="28" name="Picture 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5769" y="1042631"/>
              <a:ext cx="2123627" cy="2962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직사각형 7"/>
            <p:cNvSpPr/>
            <p:nvPr/>
          </p:nvSpPr>
          <p:spPr>
            <a:xfrm>
              <a:off x="5610597" y="1431826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직사각형 20"/>
          <p:cNvSpPr/>
          <p:nvPr/>
        </p:nvSpPr>
        <p:spPr>
          <a:xfrm>
            <a:off x="5184640" y="3604516"/>
            <a:ext cx="2005884" cy="2555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2802674" y="3604516"/>
            <a:ext cx="2005884" cy="2555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/>
          <p:cNvSpPr/>
          <p:nvPr/>
        </p:nvSpPr>
        <p:spPr>
          <a:xfrm>
            <a:off x="158276" y="1666133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1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5502402" y="1116559"/>
            <a:ext cx="252211" cy="216024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</a:rPr>
              <a:t>2</a:t>
            </a:r>
            <a:endParaRPr lang="ko-KR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24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2021</TotalTime>
  <Words>679</Words>
  <Application>Microsoft Office PowerPoint</Application>
  <PresentationFormat>A4 용지(210x297mm)</PresentationFormat>
  <Paragraphs>153</Paragraphs>
  <Slides>12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9" baseType="lpstr">
      <vt:lpstr>KB금융 본문체 Light</vt:lpstr>
      <vt:lpstr>KB금융 본문체 Medium</vt:lpstr>
      <vt:lpstr>KB금융 제목체 Bold</vt:lpstr>
      <vt:lpstr>KB금융 제목체 Medium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superuser</dc:creator>
  <cp:lastModifiedBy>User</cp:lastModifiedBy>
  <cp:revision>146</cp:revision>
  <cp:lastPrinted>2020-09-08T06:47:16Z</cp:lastPrinted>
  <dcterms:created xsi:type="dcterms:W3CDTF">2018-03-06T04:06:12Z</dcterms:created>
  <dcterms:modified xsi:type="dcterms:W3CDTF">2021-02-15T07:30:57Z</dcterms:modified>
</cp:coreProperties>
</file>